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38"/>
  </p:handoutMasterIdLst>
  <p:sldIdLst>
    <p:sldId id="257" r:id="rId3"/>
    <p:sldId id="736" r:id="rId4"/>
    <p:sldId id="909" r:id="rId6"/>
    <p:sldId id="1243" r:id="rId7"/>
    <p:sldId id="977" r:id="rId8"/>
    <p:sldId id="1203" r:id="rId9"/>
    <p:sldId id="928" r:id="rId10"/>
    <p:sldId id="1244" r:id="rId11"/>
    <p:sldId id="1245" r:id="rId12"/>
    <p:sldId id="1246" r:id="rId13"/>
    <p:sldId id="1247" r:id="rId14"/>
    <p:sldId id="1248" r:id="rId15"/>
    <p:sldId id="1196" r:id="rId16"/>
    <p:sldId id="1195" r:id="rId17"/>
    <p:sldId id="1249" r:id="rId18"/>
    <p:sldId id="1197" r:id="rId19"/>
    <p:sldId id="1251" r:id="rId20"/>
    <p:sldId id="1250" r:id="rId21"/>
    <p:sldId id="1252" r:id="rId22"/>
    <p:sldId id="1253" r:id="rId23"/>
    <p:sldId id="1254" r:id="rId24"/>
    <p:sldId id="1255" r:id="rId25"/>
    <p:sldId id="1256" r:id="rId26"/>
    <p:sldId id="1257" r:id="rId27"/>
    <p:sldId id="1258" r:id="rId28"/>
    <p:sldId id="1259" r:id="rId29"/>
    <p:sldId id="1260" r:id="rId30"/>
    <p:sldId id="1261" r:id="rId31"/>
    <p:sldId id="1264" r:id="rId32"/>
    <p:sldId id="1262" r:id="rId33"/>
    <p:sldId id="1263" r:id="rId34"/>
    <p:sldId id="1265" r:id="rId35"/>
    <p:sldId id="892" r:id="rId36"/>
    <p:sldId id="766" r:id="rId37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4" autoAdjust="0"/>
    <p:restoredTop sz="96391" autoAdjust="0"/>
  </p:normalViewPr>
  <p:slideViewPr>
    <p:cSldViewPr snapToGrid="0">
      <p:cViewPr>
        <p:scale>
          <a:sx n="75" d="100"/>
          <a:sy n="75" d="100"/>
        </p:scale>
        <p:origin x="2184" y="7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3" Type="http://schemas.openxmlformats.org/officeDocument/2006/relationships/tags" Target="tags/tag24.xml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8D523-4D3D-4F11-8579-2B4BF48978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0B82E-EF7D-4A61-B6BF-9954BCE8AF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最后第二步</a:t>
            </a:r>
            <a:r>
              <a:rPr lang="en-US" altLang="zh-CN" dirty="0"/>
              <a:t>“</a:t>
            </a:r>
            <a:r>
              <a:rPr lang="zh-CN" altLang="en-US" dirty="0"/>
              <a:t>多尺度</a:t>
            </a:r>
            <a:r>
              <a:rPr lang="en-US" altLang="zh-CN" dirty="0"/>
              <a:t>AOD</a:t>
            </a:r>
            <a:r>
              <a:rPr lang="zh-CN" altLang="en-US" dirty="0"/>
              <a:t>数据融合</a:t>
            </a:r>
            <a:r>
              <a:rPr lang="en-US" altLang="zh-CN" dirty="0"/>
              <a:t>”</a:t>
            </a:r>
            <a:r>
              <a:rPr lang="zh-CN" altLang="en-US" dirty="0"/>
              <a:t>通过公式</a:t>
            </a:r>
            <a:r>
              <a:rPr lang="en-US" altLang="zh-CN" dirty="0"/>
              <a:t> \(x_a = x_b + K(Y_o - HX_b) </a:t>
            </a:r>
            <a:r>
              <a:rPr lang="zh-CN" altLang="en-US" dirty="0"/>
              <a:t>计算出每个时刻的融合</a:t>
            </a:r>
            <a:r>
              <a:rPr lang="en-US" altLang="zh-CN" dirty="0"/>
              <a:t>AOD</a:t>
            </a:r>
            <a:r>
              <a:rPr lang="zh-CN" altLang="en-US" dirty="0"/>
              <a:t>数据（</a:t>
            </a:r>
            <a:r>
              <a:rPr lang="en-US" altLang="zh-CN" dirty="0"/>
              <a:t>\(x_a</a:t>
            </a:r>
            <a:r>
              <a:rPr lang="zh-CN" altLang="en-US" dirty="0"/>
              <a:t>）。随后，将各时间点（如</a:t>
            </a:r>
            <a:r>
              <a:rPr lang="en-US" altLang="zh-CN" dirty="0"/>
              <a:t> \(t_1, t_2, \dots, t_n</a:t>
            </a:r>
            <a:r>
              <a:rPr lang="zh-CN" altLang="en-US" dirty="0"/>
              <a:t>）的融合结果按时间维度连续排列整合，把每小时生成的</a:t>
            </a:r>
            <a:r>
              <a:rPr lang="en-US" altLang="zh-CN" dirty="0"/>
              <a:t>AOD</a:t>
            </a:r>
            <a:r>
              <a:rPr lang="zh-CN" altLang="en-US" dirty="0"/>
              <a:t>地图依次汇总，最终形成时间序列上连续、空间上无缺口的</a:t>
            </a:r>
            <a:r>
              <a:rPr lang="en-US" altLang="zh-CN" dirty="0"/>
              <a:t>“</a:t>
            </a:r>
            <a:r>
              <a:rPr lang="zh-CN" altLang="en-US" dirty="0"/>
              <a:t>时空完整的日间每小时</a:t>
            </a:r>
            <a:r>
              <a:rPr lang="en-US" altLang="zh-CN" dirty="0"/>
              <a:t>AOD</a:t>
            </a:r>
            <a:r>
              <a:rPr lang="zh-CN" altLang="en-US" dirty="0"/>
              <a:t>地图</a:t>
            </a:r>
            <a:r>
              <a:rPr lang="en-US" altLang="zh-CN" dirty="0"/>
              <a:t>”</a:t>
            </a:r>
            <a:r>
              <a:rPr lang="zh-CN" altLang="en-US" dirty="0"/>
              <a:t>，实现对气溶胶分布的全时段、全区域覆盖刻画。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最后第二步</a:t>
            </a:r>
            <a:r>
              <a:rPr lang="en-US" altLang="zh-CN" dirty="0"/>
              <a:t>“</a:t>
            </a:r>
            <a:r>
              <a:rPr lang="zh-CN" altLang="en-US" dirty="0"/>
              <a:t>多尺度</a:t>
            </a:r>
            <a:r>
              <a:rPr lang="en-US" altLang="zh-CN" dirty="0"/>
              <a:t>AOD</a:t>
            </a:r>
            <a:r>
              <a:rPr lang="zh-CN" altLang="en-US" dirty="0"/>
              <a:t>数据融合</a:t>
            </a:r>
            <a:r>
              <a:rPr lang="en-US" altLang="zh-CN" dirty="0"/>
              <a:t>”</a:t>
            </a:r>
            <a:r>
              <a:rPr lang="zh-CN" altLang="en-US" dirty="0"/>
              <a:t>通过公式</a:t>
            </a:r>
            <a:r>
              <a:rPr lang="en-US" altLang="zh-CN" dirty="0"/>
              <a:t> \(x_a = x_b + K(Y_o - HX_b) </a:t>
            </a:r>
            <a:r>
              <a:rPr lang="zh-CN" altLang="en-US" dirty="0"/>
              <a:t>计算出每个时刻的融合</a:t>
            </a:r>
            <a:r>
              <a:rPr lang="en-US" altLang="zh-CN" dirty="0"/>
              <a:t>AOD</a:t>
            </a:r>
            <a:r>
              <a:rPr lang="zh-CN" altLang="en-US" dirty="0"/>
              <a:t>数据（</a:t>
            </a:r>
            <a:r>
              <a:rPr lang="en-US" altLang="zh-CN" dirty="0"/>
              <a:t>\(x_a</a:t>
            </a:r>
            <a:r>
              <a:rPr lang="zh-CN" altLang="en-US" dirty="0"/>
              <a:t>）。随后，将各时间点（如</a:t>
            </a:r>
            <a:r>
              <a:rPr lang="en-US" altLang="zh-CN" dirty="0"/>
              <a:t> \(t_1, t_2, \dots, t_n</a:t>
            </a:r>
            <a:r>
              <a:rPr lang="zh-CN" altLang="en-US" dirty="0"/>
              <a:t>）的融合结果按时间维度连续排列整合，把每小时生成的</a:t>
            </a:r>
            <a:r>
              <a:rPr lang="en-US" altLang="zh-CN" dirty="0"/>
              <a:t>AOD</a:t>
            </a:r>
            <a:r>
              <a:rPr lang="zh-CN" altLang="en-US" dirty="0"/>
              <a:t>地图依次汇总，最终形成时间序列上连续、空间上无缺口的</a:t>
            </a:r>
            <a:r>
              <a:rPr lang="en-US" altLang="zh-CN" dirty="0"/>
              <a:t>“</a:t>
            </a:r>
            <a:r>
              <a:rPr lang="zh-CN" altLang="en-US" dirty="0"/>
              <a:t>时空完整的日间每小时</a:t>
            </a:r>
            <a:r>
              <a:rPr lang="en-US" altLang="zh-CN" dirty="0"/>
              <a:t>AOD</a:t>
            </a:r>
            <a:r>
              <a:rPr lang="zh-CN" altLang="en-US" dirty="0"/>
              <a:t>地图</a:t>
            </a:r>
            <a:r>
              <a:rPr lang="en-US" altLang="zh-CN" dirty="0"/>
              <a:t>”</a:t>
            </a:r>
            <a:r>
              <a:rPr lang="zh-CN" altLang="en-US" dirty="0"/>
              <a:t>，实现对气溶胶分布的全时段、全区域覆盖刻画。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表格系统梳理了不同</a:t>
            </a:r>
            <a:r>
              <a:rPr lang="en-US" altLang="zh-CN"/>
              <a:t> AOD </a:t>
            </a:r>
            <a:r>
              <a:rPr lang="zh-CN" altLang="en-US"/>
              <a:t>数据集的命名逻辑、数据来源及生成方式，便于区分研究中各类</a:t>
            </a:r>
            <a:r>
              <a:rPr lang="en-US" altLang="zh-CN"/>
              <a:t> AOD </a:t>
            </a:r>
            <a:r>
              <a:rPr lang="zh-CN" altLang="en-US"/>
              <a:t>产品的属性。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还有</a:t>
            </a:r>
            <a:r>
              <a:rPr lang="en-US" altLang="zh-CN"/>
              <a:t>5</a:t>
            </a:r>
            <a:r>
              <a:rPr lang="zh-CN" altLang="en-US"/>
              <a:t>个图</a:t>
            </a:r>
            <a:endParaRPr lang="zh-CN" altLang="en-US"/>
          </a:p>
          <a:p>
            <a:r>
              <a:rPr lang="zh-CN" altLang="en-US"/>
              <a:t>图</a:t>
            </a:r>
            <a:r>
              <a:rPr lang="en-US" altLang="zh-CN"/>
              <a:t> 2 </a:t>
            </a:r>
            <a:r>
              <a:rPr lang="zh-CN" altLang="en-US"/>
              <a:t>对比了</a:t>
            </a:r>
            <a:r>
              <a:rPr lang="en-US" altLang="zh-CN"/>
              <a:t> 2018–2019 </a:t>
            </a:r>
            <a:r>
              <a:rPr lang="zh-CN" altLang="en-US"/>
              <a:t>年期间</a:t>
            </a:r>
            <a:r>
              <a:rPr lang="en-US" altLang="zh-CN"/>
              <a:t>\(\text{AOD}_{\text{H8}}\)</a:t>
            </a:r>
            <a:r>
              <a:rPr lang="zh-CN" altLang="en-US"/>
              <a:t>（原始卫星</a:t>
            </a:r>
            <a:r>
              <a:rPr lang="en-US" altLang="zh-CN"/>
              <a:t> AOD</a:t>
            </a:r>
            <a:r>
              <a:rPr lang="zh-CN" altLang="en-US"/>
              <a:t>）与</a:t>
            </a:r>
            <a:r>
              <a:rPr lang="en-US" altLang="zh-CN"/>
              <a:t>\(\text{AOD}_{\text{EOF}}\)</a:t>
            </a:r>
            <a:r>
              <a:rPr lang="zh-CN" altLang="en-US"/>
              <a:t>（</a:t>
            </a:r>
            <a:r>
              <a:rPr lang="en-US" altLang="zh-CN"/>
              <a:t>EOF </a:t>
            </a:r>
            <a:r>
              <a:rPr lang="zh-CN" altLang="en-US"/>
              <a:t>填补缺口后的</a:t>
            </a:r>
            <a:r>
              <a:rPr lang="en-US" altLang="zh-CN"/>
              <a:t> AOD</a:t>
            </a:r>
            <a:r>
              <a:rPr lang="zh-CN" altLang="en-US"/>
              <a:t>）的数据精度和空间覆盖，具体分析如下：（</a:t>
            </a:r>
            <a:r>
              <a:rPr lang="en-US" altLang="zh-CN"/>
              <a:t>a</a:t>
            </a:r>
            <a:r>
              <a:rPr lang="zh-CN" altLang="en-US"/>
              <a:t>）、（</a:t>
            </a:r>
            <a:r>
              <a:rPr lang="en-US" altLang="zh-CN"/>
              <a:t>b</a:t>
            </a:r>
            <a:r>
              <a:rPr lang="zh-CN" altLang="en-US"/>
              <a:t>）：数据精度对比横轴为地面实测</a:t>
            </a:r>
            <a:r>
              <a:rPr lang="en-US" altLang="zh-CN"/>
              <a:t> AOD</a:t>
            </a:r>
            <a:r>
              <a:rPr lang="zh-CN" altLang="en-US"/>
              <a:t>，纵轴为网格化</a:t>
            </a:r>
            <a:r>
              <a:rPr lang="en-US" altLang="zh-CN"/>
              <a:t> AOD</a:t>
            </a:r>
            <a:r>
              <a:rPr lang="zh-CN" altLang="en-US"/>
              <a:t>。图（</a:t>
            </a:r>
            <a:r>
              <a:rPr lang="en-US" altLang="zh-CN"/>
              <a:t>a</a:t>
            </a:r>
            <a:r>
              <a:rPr lang="zh-CN" altLang="en-US"/>
              <a:t>）（</a:t>
            </a:r>
            <a:r>
              <a:rPr lang="en-US" altLang="zh-CN"/>
              <a:t>\(\text{AOD}_{\text{H8}}\)</a:t>
            </a:r>
            <a:r>
              <a:rPr lang="zh-CN" altLang="en-US"/>
              <a:t>）：回归方程</a:t>
            </a:r>
            <a:r>
              <a:rPr lang="en-US" altLang="zh-CN"/>
              <a:t>\(Y=0.81X+0.09\)</a:t>
            </a:r>
            <a:r>
              <a:rPr lang="zh-CN" altLang="en-US"/>
              <a:t>，相关系数</a:t>
            </a:r>
            <a:r>
              <a:rPr lang="en-US" altLang="zh-CN"/>
              <a:t>\(R=0.75\)</a:t>
            </a:r>
            <a:r>
              <a:rPr lang="zh-CN" altLang="en-US"/>
              <a:t>，</a:t>
            </a:r>
            <a:r>
              <a:rPr lang="en-US" altLang="zh-CN"/>
              <a:t>RMSE=0.24</a:t>
            </a:r>
            <a:r>
              <a:rPr lang="zh-CN" altLang="en-US"/>
              <a:t>，</a:t>
            </a:r>
            <a:r>
              <a:rPr lang="en-US" altLang="zh-CN"/>
              <a:t>MAE=0.17</a:t>
            </a:r>
            <a:r>
              <a:rPr lang="zh-CN" altLang="en-US"/>
              <a:t>，显示原始卫星</a:t>
            </a:r>
            <a:r>
              <a:rPr lang="en-US" altLang="zh-CN"/>
              <a:t> AOD </a:t>
            </a:r>
            <a:r>
              <a:rPr lang="zh-CN" altLang="en-US"/>
              <a:t>与地面实测有较高相关性，但存在偏差。图（</a:t>
            </a:r>
            <a:r>
              <a:rPr lang="en-US" altLang="zh-CN"/>
              <a:t>b</a:t>
            </a:r>
            <a:r>
              <a:rPr lang="zh-CN" altLang="en-US"/>
              <a:t>）（</a:t>
            </a:r>
            <a:r>
              <a:rPr lang="en-US" altLang="zh-CN"/>
              <a:t>\(\text{AOD}_{\text{EOF}}\)</a:t>
            </a:r>
            <a:r>
              <a:rPr lang="zh-CN" altLang="en-US"/>
              <a:t>）：回归方程</a:t>
            </a:r>
            <a:r>
              <a:rPr lang="en-US" altLang="zh-CN"/>
              <a:t>\(Y=0.58X+0.13\)</a:t>
            </a:r>
            <a:r>
              <a:rPr lang="zh-CN" altLang="en-US"/>
              <a:t>，</a:t>
            </a:r>
            <a:r>
              <a:rPr lang="en-US" altLang="zh-CN"/>
              <a:t>\(R=0.72\)</a:t>
            </a:r>
            <a:r>
              <a:rPr lang="zh-CN" altLang="en-US"/>
              <a:t>，</a:t>
            </a:r>
            <a:r>
              <a:rPr lang="en-US" altLang="zh-CN"/>
              <a:t>RMSE=0.30</a:t>
            </a:r>
            <a:r>
              <a:rPr lang="zh-CN" altLang="en-US"/>
              <a:t>，</a:t>
            </a:r>
            <a:r>
              <a:rPr lang="en-US" altLang="zh-CN"/>
              <a:t>MAE=0.20</a:t>
            </a:r>
            <a:r>
              <a:rPr lang="zh-CN" altLang="en-US"/>
              <a:t>。尽管相关系数略降，但超出预期误差范围（</a:t>
            </a:r>
            <a:r>
              <a:rPr lang="en-US" altLang="zh-CN"/>
              <a:t>Above EE</a:t>
            </a:r>
            <a:r>
              <a:rPr lang="zh-CN" altLang="en-US"/>
              <a:t>）的比例从</a:t>
            </a:r>
            <a:r>
              <a:rPr lang="en-US" altLang="zh-CN"/>
              <a:t> 25.77% </a:t>
            </a:r>
            <a:r>
              <a:rPr lang="zh-CN" altLang="en-US"/>
              <a:t>降至</a:t>
            </a:r>
            <a:r>
              <a:rPr lang="en-US" altLang="zh-CN"/>
              <a:t> 21.90%</a:t>
            </a:r>
            <a:r>
              <a:rPr lang="zh-CN" altLang="en-US"/>
              <a:t>，说明</a:t>
            </a:r>
            <a:r>
              <a:rPr lang="en-US" altLang="zh-CN"/>
              <a:t> EOF </a:t>
            </a:r>
            <a:r>
              <a:rPr lang="zh-CN" altLang="en-US"/>
              <a:t>填补后数据误差分布更合理。红线与虚线：红线为散点拟合线，虚线表示预期误差范围，反映数据与理论误差的偏离。（</a:t>
            </a:r>
            <a:r>
              <a:rPr lang="en-US" altLang="zh-CN"/>
              <a:t>c</a:t>
            </a:r>
            <a:r>
              <a:rPr lang="zh-CN" altLang="en-US"/>
              <a:t>）：数据完整性与改善率蓝色曲线（</a:t>
            </a:r>
            <a:r>
              <a:rPr lang="en-US" altLang="zh-CN"/>
              <a:t>\(\text{AOD}_{\text{H8}}\)</a:t>
            </a:r>
            <a:r>
              <a:rPr lang="zh-CN" altLang="en-US"/>
              <a:t>）：原始卫星</a:t>
            </a:r>
            <a:r>
              <a:rPr lang="en-US" altLang="zh-CN"/>
              <a:t> AOD </a:t>
            </a:r>
            <a:r>
              <a:rPr lang="zh-CN" altLang="en-US"/>
              <a:t>数据完整性低（多数时间低于</a:t>
            </a:r>
            <a:r>
              <a:rPr lang="en-US" altLang="zh-CN"/>
              <a:t> 10%</a:t>
            </a:r>
            <a:r>
              <a:rPr lang="zh-CN" altLang="en-US"/>
              <a:t>），因云层遮挡缺口多。红色曲线（</a:t>
            </a:r>
            <a:r>
              <a:rPr lang="en-US" altLang="zh-CN"/>
              <a:t>\(\text{AOD}_{\text{EOF}}\)</a:t>
            </a:r>
            <a:r>
              <a:rPr lang="zh-CN" altLang="en-US"/>
              <a:t>）：</a:t>
            </a:r>
            <a:r>
              <a:rPr lang="en-US" altLang="zh-CN"/>
              <a:t>EOF </a:t>
            </a:r>
            <a:r>
              <a:rPr lang="zh-CN" altLang="en-US"/>
              <a:t>填补后数据完整性显著提升（最高超</a:t>
            </a:r>
            <a:r>
              <a:rPr lang="en-US" altLang="zh-CN"/>
              <a:t> 20%</a:t>
            </a:r>
            <a:r>
              <a:rPr lang="zh-CN" altLang="en-US"/>
              <a:t>），缺口减少。灰色柱状（改善率）：计算</a:t>
            </a:r>
            <a:r>
              <a:rPr lang="en-US" altLang="zh-CN"/>
              <a:t>\((\text{AOD}_{\text{EOF}} - \text{AOD}_{\text{H8}})/\text{AOD}_{\text{H8}}\)</a:t>
            </a:r>
            <a:r>
              <a:rPr lang="zh-CN" altLang="en-US"/>
              <a:t>，部分时段改善率超</a:t>
            </a:r>
            <a:r>
              <a:rPr lang="en-US" altLang="zh-CN"/>
              <a:t> 200%</a:t>
            </a:r>
            <a:r>
              <a:rPr lang="zh-CN" altLang="en-US"/>
              <a:t>，验证</a:t>
            </a:r>
            <a:r>
              <a:rPr lang="en-US" altLang="zh-CN"/>
              <a:t> EOF </a:t>
            </a:r>
            <a:r>
              <a:rPr lang="zh-CN" altLang="en-US"/>
              <a:t>方法对数据覆盖的优化效果。图</a:t>
            </a:r>
            <a:r>
              <a:rPr lang="en-US" altLang="zh-CN"/>
              <a:t> 2 </a:t>
            </a:r>
            <a:r>
              <a:rPr lang="zh-CN" altLang="en-US"/>
              <a:t>通过精度与覆盖分析，证实</a:t>
            </a:r>
            <a:r>
              <a:rPr lang="en-US" altLang="zh-CN"/>
              <a:t> EOF </a:t>
            </a:r>
            <a:r>
              <a:rPr lang="zh-CN" altLang="en-US"/>
              <a:t>方法有效提升了卫星</a:t>
            </a:r>
            <a:r>
              <a:rPr lang="en-US" altLang="zh-CN"/>
              <a:t> AOD </a:t>
            </a:r>
            <a:r>
              <a:rPr lang="zh-CN" altLang="en-US"/>
              <a:t>数据的完整性和精度。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图</a:t>
            </a:r>
            <a:r>
              <a:rPr lang="en-US" altLang="zh-CN"/>
              <a:t> 3 </a:t>
            </a:r>
            <a:r>
              <a:rPr lang="zh-CN" altLang="en-US"/>
              <a:t>展示了</a:t>
            </a:r>
            <a:r>
              <a:rPr lang="en-US" altLang="zh-CN"/>
              <a:t> 2019 </a:t>
            </a:r>
            <a:r>
              <a:rPr lang="zh-CN" altLang="en-US"/>
              <a:t>年</a:t>
            </a:r>
            <a:r>
              <a:rPr lang="en-US" altLang="zh-CN"/>
              <a:t> 9 </a:t>
            </a:r>
            <a:r>
              <a:rPr lang="zh-CN" altLang="en-US"/>
              <a:t>月</a:t>
            </a:r>
            <a:r>
              <a:rPr lang="en-US" altLang="zh-CN"/>
              <a:t> 3 </a:t>
            </a:r>
            <a:r>
              <a:rPr lang="zh-CN" altLang="en-US"/>
              <a:t>日不同</a:t>
            </a:r>
            <a:r>
              <a:rPr lang="en-US" altLang="zh-CN"/>
              <a:t> AOD </a:t>
            </a:r>
            <a:r>
              <a:rPr lang="zh-CN" altLang="en-US"/>
              <a:t>数据集的空间分布对比，分为上下两部分：上半部分（</a:t>
            </a:r>
            <a:r>
              <a:rPr lang="en-US" altLang="zh-CN"/>
              <a:t>a–g</a:t>
            </a:r>
            <a:r>
              <a:rPr lang="zh-CN" altLang="en-US"/>
              <a:t>）：展示中国区域整体</a:t>
            </a:r>
            <a:r>
              <a:rPr lang="en-US" altLang="zh-CN"/>
              <a:t> AOD </a:t>
            </a:r>
            <a:r>
              <a:rPr lang="zh-CN" altLang="en-US"/>
              <a:t>分布，各子图对应不同数据集：</a:t>
            </a:r>
            <a:r>
              <a:rPr lang="en-US" altLang="zh-CN"/>
              <a:t>\(\text{AOD}_{\text{M2}}\)</a:t>
            </a:r>
            <a:r>
              <a:rPr lang="zh-CN" altLang="en-US"/>
              <a:t>（</a:t>
            </a:r>
            <a:r>
              <a:rPr lang="en-US" altLang="zh-CN"/>
              <a:t>a</a:t>
            </a:r>
            <a:r>
              <a:rPr lang="zh-CN" altLang="en-US"/>
              <a:t>）：</a:t>
            </a:r>
            <a:r>
              <a:rPr lang="en-US" altLang="zh-CN"/>
              <a:t>MERRA-2 </a:t>
            </a:r>
            <a:r>
              <a:rPr lang="zh-CN" altLang="en-US"/>
              <a:t>再分析数据，覆盖完整但空间分辨率低，细节粗糙。</a:t>
            </a:r>
            <a:r>
              <a:rPr lang="en-US" altLang="zh-CN"/>
              <a:t>\(\text{AOD}_{\text{H8}}\)</a:t>
            </a:r>
            <a:r>
              <a:rPr lang="zh-CN" altLang="en-US"/>
              <a:t>（</a:t>
            </a:r>
            <a:r>
              <a:rPr lang="en-US" altLang="zh-CN"/>
              <a:t>b</a:t>
            </a:r>
            <a:r>
              <a:rPr lang="zh-CN" altLang="en-US"/>
              <a:t>）：原始</a:t>
            </a:r>
            <a:r>
              <a:rPr lang="en-US" altLang="zh-CN"/>
              <a:t> Himawari-8 </a:t>
            </a:r>
            <a:r>
              <a:rPr lang="zh-CN" altLang="en-US"/>
              <a:t>卫星</a:t>
            </a:r>
            <a:r>
              <a:rPr lang="en-US" altLang="zh-CN"/>
              <a:t> AOD</a:t>
            </a:r>
            <a:r>
              <a:rPr lang="zh-CN" altLang="en-US"/>
              <a:t>，因云层遮挡存在大量缺口（白色无数据区域）。</a:t>
            </a:r>
            <a:r>
              <a:rPr lang="en-US" altLang="zh-CN"/>
              <a:t>\(\text{AOD}_{\text{MH}}\)</a:t>
            </a:r>
            <a:r>
              <a:rPr lang="zh-CN" altLang="en-US"/>
              <a:t>（</a:t>
            </a:r>
            <a:r>
              <a:rPr lang="en-US" altLang="zh-CN"/>
              <a:t>c</a:t>
            </a:r>
            <a:r>
              <a:rPr lang="zh-CN" altLang="en-US"/>
              <a:t>）、</a:t>
            </a:r>
            <a:r>
              <a:rPr lang="en-US" altLang="zh-CN"/>
              <a:t>\(\text{AOD}_{\text{EOF}}\)</a:t>
            </a:r>
            <a:r>
              <a:rPr lang="zh-CN" altLang="en-US"/>
              <a:t>（</a:t>
            </a:r>
            <a:r>
              <a:rPr lang="en-US" altLang="zh-CN"/>
              <a:t>d</a:t>
            </a:r>
            <a:r>
              <a:rPr lang="zh-CN" altLang="en-US"/>
              <a:t>）、</a:t>
            </a:r>
            <a:r>
              <a:rPr lang="en-US" altLang="zh-CN"/>
              <a:t>\(\text{AOD}_{\text{ME}}\)</a:t>
            </a:r>
            <a:r>
              <a:rPr lang="zh-CN" altLang="en-US"/>
              <a:t>（</a:t>
            </a:r>
            <a:r>
              <a:rPr lang="en-US" altLang="zh-CN"/>
              <a:t>e</a:t>
            </a:r>
            <a:r>
              <a:rPr lang="zh-CN" altLang="en-US"/>
              <a:t>）：不同融合</a:t>
            </a:r>
            <a:r>
              <a:rPr lang="en-US" altLang="zh-CN"/>
              <a:t> / </a:t>
            </a:r>
            <a:r>
              <a:rPr lang="zh-CN" altLang="en-US"/>
              <a:t>处理后的数据，缺口减少，但仍有局限性。</a:t>
            </a:r>
            <a:r>
              <a:rPr lang="en-US" altLang="zh-CN"/>
              <a:t>\(\text{AOD}_{\text{PM}}\)</a:t>
            </a:r>
            <a:r>
              <a:rPr lang="zh-CN" altLang="en-US"/>
              <a:t>（</a:t>
            </a:r>
            <a:r>
              <a:rPr lang="en-US" altLang="zh-CN"/>
              <a:t>f</a:t>
            </a:r>
            <a:r>
              <a:rPr lang="zh-CN" altLang="en-US"/>
              <a:t>）：基于地面颗粒物估算的</a:t>
            </a:r>
            <a:r>
              <a:rPr lang="en-US" altLang="zh-CN"/>
              <a:t> AOD</a:t>
            </a:r>
            <a:r>
              <a:rPr lang="zh-CN" altLang="en-US"/>
              <a:t>，仅显示监测站点位置，无连续空间分布。</a:t>
            </a:r>
            <a:r>
              <a:rPr lang="en-US" altLang="zh-CN"/>
              <a:t>\(\text{AOD}_{\text{MEP}}\)</a:t>
            </a:r>
            <a:r>
              <a:rPr lang="zh-CN" altLang="en-US"/>
              <a:t>（</a:t>
            </a:r>
            <a:r>
              <a:rPr lang="en-US" altLang="zh-CN"/>
              <a:t>g</a:t>
            </a:r>
            <a:r>
              <a:rPr lang="zh-CN" altLang="en-US"/>
              <a:t>）：最终融合数据，覆盖完整且细节丰富，平衡了精度与连续性。下半部分（</a:t>
            </a:r>
            <a:r>
              <a:rPr lang="en-US" altLang="zh-CN"/>
              <a:t>h–n</a:t>
            </a:r>
            <a:r>
              <a:rPr lang="zh-CN" altLang="en-US"/>
              <a:t>）：对上图黑色方框区域的放大，更清晰展示细节差异：原始卫星数据（</a:t>
            </a:r>
            <a:r>
              <a:rPr lang="en-US" altLang="zh-CN"/>
              <a:t>i</a:t>
            </a:r>
            <a:r>
              <a:rPr lang="zh-CN" altLang="en-US"/>
              <a:t>）缺口明显，</a:t>
            </a:r>
            <a:r>
              <a:rPr lang="en-US" altLang="zh-CN"/>
              <a:t>MERRA-2</a:t>
            </a:r>
            <a:r>
              <a:rPr lang="zh-CN" altLang="en-US"/>
              <a:t>（</a:t>
            </a:r>
            <a:r>
              <a:rPr lang="en-US" altLang="zh-CN"/>
              <a:t>h</a:t>
            </a:r>
            <a:r>
              <a:rPr lang="zh-CN" altLang="en-US"/>
              <a:t>）模糊粗糙，而最终融合数据</a:t>
            </a:r>
            <a:r>
              <a:rPr lang="en-US" altLang="zh-CN"/>
              <a:t>\(\text{AOD}_{\text{MEP}}\)</a:t>
            </a:r>
            <a:r>
              <a:rPr lang="zh-CN" altLang="en-US"/>
              <a:t>（</a:t>
            </a:r>
            <a:r>
              <a:rPr lang="en-US" altLang="zh-CN"/>
              <a:t>n</a:t>
            </a:r>
            <a:r>
              <a:rPr lang="zh-CN" altLang="en-US"/>
              <a:t>）既无缺口，又能刻画局地高值区（如红色污染热点），体现多源融合优势。通过对比，图</a:t>
            </a:r>
            <a:r>
              <a:rPr lang="en-US" altLang="zh-CN"/>
              <a:t> 3 </a:t>
            </a:r>
            <a:r>
              <a:rPr lang="zh-CN" altLang="en-US"/>
              <a:t>直观呈现了不同处理方式下</a:t>
            </a:r>
            <a:r>
              <a:rPr lang="en-US" altLang="zh-CN"/>
              <a:t> AOD </a:t>
            </a:r>
            <a:r>
              <a:rPr lang="zh-CN" altLang="en-US"/>
              <a:t>数据的覆盖完整性与精度差异，验证了最终融合方法（</a:t>
            </a:r>
            <a:r>
              <a:rPr lang="en-US" altLang="zh-CN"/>
              <a:t>\(\text{AOD}_{\text{MEP}}\)</a:t>
            </a:r>
            <a:r>
              <a:rPr lang="zh-CN" altLang="en-US"/>
              <a:t>）在解决数据缺口、提升空间细节上的有效性。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图</a:t>
            </a:r>
            <a:r>
              <a:rPr lang="en-US" altLang="zh-CN"/>
              <a:t> 4 </a:t>
            </a:r>
            <a:r>
              <a:rPr lang="zh-CN" altLang="en-US"/>
              <a:t>展示了</a:t>
            </a:r>
            <a:r>
              <a:rPr lang="en-US" altLang="zh-CN"/>
              <a:t> 2015 </a:t>
            </a:r>
            <a:r>
              <a:rPr lang="zh-CN" altLang="en-US"/>
              <a:t>年</a:t>
            </a:r>
            <a:r>
              <a:rPr lang="en-US" altLang="zh-CN"/>
              <a:t> 8 </a:t>
            </a:r>
            <a:r>
              <a:rPr lang="zh-CN" altLang="en-US"/>
              <a:t>月至</a:t>
            </a:r>
            <a:r>
              <a:rPr lang="en-US" altLang="zh-CN"/>
              <a:t> 2020 </a:t>
            </a:r>
            <a:r>
              <a:rPr lang="zh-CN" altLang="en-US"/>
              <a:t>年</a:t>
            </a:r>
            <a:r>
              <a:rPr lang="en-US" altLang="zh-CN"/>
              <a:t> 7 </a:t>
            </a:r>
            <a:r>
              <a:rPr lang="zh-CN" altLang="en-US"/>
              <a:t>月中国区域日间气溶胶光学厚度（</a:t>
            </a:r>
            <a:r>
              <a:rPr lang="en-US" altLang="zh-CN"/>
              <a:t>AOD</a:t>
            </a:r>
            <a:r>
              <a:rPr lang="zh-CN" altLang="en-US"/>
              <a:t>）的线性变化趋势，具体分析如下：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趋势分布与统计意义</a:t>
            </a:r>
            <a:endParaRPr lang="zh-CN" altLang="en-US"/>
          </a:p>
          <a:p>
            <a:r>
              <a:rPr lang="zh-CN" altLang="en-US"/>
              <a:t>颜色编码：不同颜色代表</a:t>
            </a:r>
            <a:r>
              <a:rPr lang="en-US" altLang="zh-CN"/>
              <a:t> AOD </a:t>
            </a:r>
            <a:r>
              <a:rPr lang="zh-CN" altLang="en-US"/>
              <a:t>变化趋势的强度，如深蓝色区域表示</a:t>
            </a:r>
            <a:r>
              <a:rPr lang="en-US" altLang="zh-CN"/>
              <a:t> AOD </a:t>
            </a:r>
            <a:r>
              <a:rPr lang="zh-CN" altLang="en-US"/>
              <a:t>呈显著下降趋势，反映对应区域气溶胶污染可能得到改善。</a:t>
            </a:r>
            <a:endParaRPr lang="zh-CN" altLang="en-US"/>
          </a:p>
          <a:p>
            <a:r>
              <a:rPr lang="zh-CN" altLang="en-US"/>
              <a:t>统计显著性标记：带点区域表示在</a:t>
            </a:r>
            <a:r>
              <a:rPr lang="en-US" altLang="zh-CN"/>
              <a:t> 95% </a:t>
            </a:r>
            <a:r>
              <a:rPr lang="zh-CN" altLang="en-US"/>
              <a:t>置信区间内，</a:t>
            </a:r>
            <a:r>
              <a:rPr lang="en-US" altLang="zh-CN"/>
              <a:t>AOD </a:t>
            </a:r>
            <a:r>
              <a:rPr lang="zh-CN" altLang="en-US"/>
              <a:t>变化趋势统计不显著，即该区域</a:t>
            </a:r>
            <a:r>
              <a:rPr lang="en-US" altLang="zh-CN"/>
              <a:t> AOD </a:t>
            </a:r>
            <a:r>
              <a:rPr lang="zh-CN" altLang="en-US"/>
              <a:t>变化可能受随机因素影响，无明确规律性。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时间维度展示</a:t>
            </a:r>
            <a:endParaRPr lang="zh-CN" altLang="en-US"/>
          </a:p>
          <a:p>
            <a:r>
              <a:rPr lang="zh-CN" altLang="en-US"/>
              <a:t>图中呈现了</a:t>
            </a:r>
            <a:r>
              <a:rPr lang="en-US" altLang="zh-CN"/>
              <a:t> 09:00 CST </a:t>
            </a:r>
            <a:r>
              <a:rPr lang="zh-CN" altLang="en-US"/>
              <a:t>至</a:t>
            </a:r>
            <a:r>
              <a:rPr lang="en-US" altLang="zh-CN"/>
              <a:t> 17:00 CST </a:t>
            </a:r>
            <a:r>
              <a:rPr lang="zh-CN" altLang="en-US"/>
              <a:t>多个时刻的</a:t>
            </a:r>
            <a:r>
              <a:rPr lang="en-US" altLang="zh-CN"/>
              <a:t> AOD </a:t>
            </a:r>
            <a:r>
              <a:rPr lang="zh-CN" altLang="en-US"/>
              <a:t>趋势分布，显示不同时段趋势的空间一致性。例如，华北、华东等区域（深蓝色）在多个时刻均表现出显著</a:t>
            </a:r>
            <a:r>
              <a:rPr lang="en-US" altLang="zh-CN"/>
              <a:t> AOD </a:t>
            </a:r>
            <a:r>
              <a:rPr lang="zh-CN" altLang="en-US"/>
              <a:t>下降趋势，说明这些区域气溶胶污染的改善具有持续性。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重点区域分析</a:t>
            </a:r>
            <a:endParaRPr lang="zh-CN" altLang="en-US"/>
          </a:p>
          <a:p>
            <a:r>
              <a:rPr lang="zh-CN" altLang="en-US"/>
              <a:t>图（</a:t>
            </a:r>
            <a:r>
              <a:rPr lang="en-US" altLang="zh-CN"/>
              <a:t>d</a:t>
            </a:r>
            <a:r>
              <a:rPr lang="zh-CN" altLang="en-US"/>
              <a:t>）中红色框标注的</a:t>
            </a:r>
            <a:r>
              <a:rPr lang="en-US" altLang="zh-CN"/>
              <a:t> “</a:t>
            </a:r>
            <a:r>
              <a:rPr lang="zh-CN" altLang="en-US"/>
              <a:t>冀鲁豫地区</a:t>
            </a:r>
            <a:r>
              <a:rPr lang="en-US" altLang="zh-CN"/>
              <a:t>” </a:t>
            </a:r>
            <a:r>
              <a:rPr lang="zh-CN" altLang="en-US"/>
              <a:t>是雾霾高发区。通过分析该区域</a:t>
            </a:r>
            <a:r>
              <a:rPr lang="en-US" altLang="zh-CN"/>
              <a:t> AOD </a:t>
            </a:r>
            <a:r>
              <a:rPr lang="zh-CN" altLang="en-US"/>
              <a:t>趋势，可评估污染治理效果。若该区域呈现显著下降趋势（如深蓝色），则表明治理措施可能有效减少了气溶胶浓度。</a:t>
            </a:r>
            <a:endParaRPr lang="zh-CN" altLang="en-US"/>
          </a:p>
          <a:p>
            <a:r>
              <a:rPr lang="zh-CN" altLang="en-US"/>
              <a:t>整体而言，图</a:t>
            </a:r>
            <a:r>
              <a:rPr lang="en-US" altLang="zh-CN"/>
              <a:t> 4 </a:t>
            </a:r>
            <a:r>
              <a:rPr lang="zh-CN" altLang="en-US"/>
              <a:t>通过时空趋势分析，揭示了中国</a:t>
            </a:r>
            <a:r>
              <a:rPr lang="en-US" altLang="zh-CN"/>
              <a:t> AOD </a:t>
            </a:r>
            <a:r>
              <a:rPr lang="zh-CN" altLang="en-US"/>
              <a:t>的变化特征，为空气质量评估、污染治理成效分析提供了数据支撑。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地理信息科学教育部重点实验室，华东师范大学地理科学学院，中国上海</a:t>
            </a:r>
            <a:r>
              <a:rPr lang="en-US" altLang="zh-CN"/>
              <a:t> 200241</a:t>
            </a:r>
            <a:endParaRPr lang="en-US" altLang="zh-CN"/>
          </a:p>
          <a:p>
            <a:r>
              <a:rPr lang="zh-CN" altLang="en-US"/>
              <a:t>国家环境保护卫星遥感重点实验室，中国科学院空天信息创新研究院，中国北京</a:t>
            </a:r>
            <a:r>
              <a:rPr lang="en-US" altLang="zh-CN"/>
              <a:t> 100101</a:t>
            </a:r>
            <a:endParaRPr lang="en-US" altLang="zh-CN"/>
          </a:p>
          <a:p>
            <a:r>
              <a:rPr lang="zh-CN" altLang="en-US"/>
              <a:t>国家重点实验室，中国气象科学研究院，中国北京</a:t>
            </a:r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图</a:t>
            </a:r>
            <a:r>
              <a:rPr lang="en-US" altLang="zh-CN"/>
              <a:t> 5 </a:t>
            </a:r>
            <a:r>
              <a:rPr lang="zh-CN" altLang="en-US"/>
              <a:t>展示了</a:t>
            </a:r>
            <a:r>
              <a:rPr lang="en-US" altLang="zh-CN"/>
              <a:t> 2019 </a:t>
            </a:r>
            <a:r>
              <a:rPr lang="zh-CN" altLang="en-US"/>
              <a:t>年</a:t>
            </a:r>
            <a:r>
              <a:rPr lang="en-US" altLang="zh-CN"/>
              <a:t> 10 </a:t>
            </a:r>
            <a:r>
              <a:rPr lang="zh-CN" altLang="en-US"/>
              <a:t>月</a:t>
            </a:r>
            <a:r>
              <a:rPr lang="en-US" altLang="zh-CN"/>
              <a:t> 27 </a:t>
            </a:r>
            <a:r>
              <a:rPr lang="zh-CN" altLang="en-US"/>
              <a:t>日至</a:t>
            </a:r>
            <a:r>
              <a:rPr lang="en-US" altLang="zh-CN"/>
              <a:t> 11 </a:t>
            </a:r>
            <a:r>
              <a:rPr lang="zh-CN" altLang="en-US"/>
              <a:t>月</a:t>
            </a:r>
            <a:r>
              <a:rPr lang="en-US" altLang="zh-CN"/>
              <a:t> 1 </a:t>
            </a:r>
            <a:r>
              <a:rPr lang="zh-CN" altLang="en-US"/>
              <a:t>日中国东部沙尘暴事件期间，</a:t>
            </a:r>
            <a:r>
              <a:rPr lang="en-US" altLang="zh-CN"/>
              <a:t>PM</a:t>
            </a:r>
            <a:r>
              <a:rPr lang="en-US" altLang="en-US"/>
              <a:t>₁₀</a:t>
            </a:r>
            <a:r>
              <a:rPr lang="zh-CN" altLang="en-US"/>
              <a:t>浓度的时空变化特征，具体分为两部分：</a:t>
            </a:r>
            <a:endParaRPr lang="zh-CN" altLang="en-US"/>
          </a:p>
          <a:p>
            <a:r>
              <a:rPr lang="zh-CN" altLang="en-US"/>
              <a:t>左侧（</a:t>
            </a:r>
            <a:r>
              <a:rPr lang="en-US" altLang="zh-CN"/>
              <a:t>a–f</a:t>
            </a:r>
            <a:r>
              <a:rPr lang="zh-CN" altLang="en-US"/>
              <a:t>）：</a:t>
            </a:r>
            <a:r>
              <a:rPr lang="en-US" altLang="zh-CN"/>
              <a:t>PM</a:t>
            </a:r>
            <a:r>
              <a:rPr lang="en-US" altLang="en-US"/>
              <a:t>₁₀</a:t>
            </a:r>
            <a:r>
              <a:rPr lang="zh-CN" altLang="en-US"/>
              <a:t>浓度空间分布</a:t>
            </a:r>
            <a:endParaRPr lang="zh-CN" altLang="en-US"/>
          </a:p>
          <a:p>
            <a:r>
              <a:rPr lang="zh-CN" altLang="en-US"/>
              <a:t>不同日期的地图显示</a:t>
            </a:r>
            <a:r>
              <a:rPr lang="en-US" altLang="zh-CN"/>
              <a:t> PM</a:t>
            </a:r>
            <a:r>
              <a:rPr lang="en-US" altLang="en-US"/>
              <a:t>₁₀</a:t>
            </a:r>
            <a:r>
              <a:rPr lang="zh-CN" altLang="en-US"/>
              <a:t>浓度的空间扩散过程，颜色越红表示浓度越高（单位：</a:t>
            </a:r>
            <a:r>
              <a:rPr lang="en-US" altLang="zh-CN"/>
              <a:t>μg/m</a:t>
            </a:r>
            <a:r>
              <a:rPr lang="en-US" altLang="en-US"/>
              <a:t>³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en-US" altLang="zh-CN"/>
              <a:t>10 </a:t>
            </a:r>
            <a:r>
              <a:rPr lang="zh-CN" altLang="en-US"/>
              <a:t>月</a:t>
            </a:r>
            <a:r>
              <a:rPr lang="en-US" altLang="zh-CN"/>
              <a:t> 28 </a:t>
            </a:r>
            <a:r>
              <a:rPr lang="zh-CN" altLang="en-US"/>
              <a:t>日、</a:t>
            </a:r>
            <a:r>
              <a:rPr lang="en-US" altLang="zh-CN"/>
              <a:t>29 </a:t>
            </a:r>
            <a:r>
              <a:rPr lang="zh-CN" altLang="en-US"/>
              <a:t>日、</a:t>
            </a:r>
            <a:r>
              <a:rPr lang="en-US" altLang="zh-CN"/>
              <a:t>30 </a:t>
            </a:r>
            <a:r>
              <a:rPr lang="zh-CN" altLang="en-US"/>
              <a:t>日，污染高值区（红色）显著扩大，覆盖郑州（</a:t>
            </a:r>
            <a:r>
              <a:rPr lang="en-US" altLang="zh-CN"/>
              <a:t>ZZ</a:t>
            </a:r>
            <a:r>
              <a:rPr lang="zh-CN" altLang="en-US"/>
              <a:t>）、济南（</a:t>
            </a:r>
            <a:r>
              <a:rPr lang="en-US" altLang="zh-CN"/>
              <a:t>JN</a:t>
            </a:r>
            <a:r>
              <a:rPr lang="zh-CN" altLang="en-US"/>
              <a:t>）等城市，反映沙尘暴期间颗粒物浓度的快速上升与区域扩散。</a:t>
            </a:r>
            <a:endParaRPr lang="zh-CN" altLang="en-US"/>
          </a:p>
          <a:p>
            <a:r>
              <a:rPr lang="en-US" altLang="zh-CN"/>
              <a:t>10 </a:t>
            </a:r>
            <a:r>
              <a:rPr lang="zh-CN" altLang="en-US"/>
              <a:t>月</a:t>
            </a:r>
            <a:r>
              <a:rPr lang="en-US" altLang="zh-CN"/>
              <a:t> 31 </a:t>
            </a:r>
            <a:r>
              <a:rPr lang="zh-CN" altLang="en-US"/>
              <a:t>日至</a:t>
            </a:r>
            <a:r>
              <a:rPr lang="en-US" altLang="zh-CN"/>
              <a:t> 11 </a:t>
            </a:r>
            <a:r>
              <a:rPr lang="zh-CN" altLang="en-US"/>
              <a:t>月</a:t>
            </a:r>
            <a:r>
              <a:rPr lang="en-US" altLang="zh-CN"/>
              <a:t> 1 </a:t>
            </a:r>
            <a:r>
              <a:rPr lang="zh-CN" altLang="en-US"/>
              <a:t>日，高值区范围缩小，浓度逐渐降低，体现污染过程的衰减。</a:t>
            </a:r>
            <a:endParaRPr lang="zh-CN" altLang="en-US"/>
          </a:p>
          <a:p>
            <a:r>
              <a:rPr lang="zh-CN" altLang="en-US"/>
              <a:t>右侧（</a:t>
            </a:r>
            <a:r>
              <a:rPr lang="en-US" altLang="zh-CN"/>
              <a:t>g–k</a:t>
            </a:r>
            <a:r>
              <a:rPr lang="zh-CN" altLang="en-US"/>
              <a:t>）：典型城市</a:t>
            </a:r>
            <a:r>
              <a:rPr lang="en-US" altLang="zh-CN"/>
              <a:t> PM </a:t>
            </a:r>
            <a:r>
              <a:rPr lang="zh-CN" altLang="en-US"/>
              <a:t>浓度时间序列</a:t>
            </a:r>
            <a:endParaRPr lang="zh-CN" altLang="en-US"/>
          </a:p>
          <a:p>
            <a:r>
              <a:rPr lang="zh-CN" altLang="en-US"/>
              <a:t>展示郑州、济南等城市的实测</a:t>
            </a:r>
            <a:r>
              <a:rPr lang="en-US" altLang="zh-CN"/>
              <a:t> PM</a:t>
            </a:r>
            <a:r>
              <a:rPr lang="en-US" altLang="en-US"/>
              <a:t>₁₀</a:t>
            </a:r>
            <a:r>
              <a:rPr lang="zh-CN" altLang="en-US"/>
              <a:t>（红）、</a:t>
            </a:r>
            <a:r>
              <a:rPr lang="en-US" altLang="zh-CN"/>
              <a:t>PM</a:t>
            </a:r>
            <a:r>
              <a:rPr lang="en-US" altLang="en-US"/>
              <a:t>₂</a:t>
            </a:r>
            <a:r>
              <a:rPr lang="en-US" altLang="zh-CN"/>
              <a:t>.</a:t>
            </a:r>
            <a:r>
              <a:rPr lang="en-US" altLang="en-US"/>
              <a:t>₅</a:t>
            </a:r>
            <a:r>
              <a:rPr lang="zh-CN" altLang="en-US"/>
              <a:t>（蓝）及估算</a:t>
            </a:r>
            <a:r>
              <a:rPr lang="en-US" altLang="zh-CN"/>
              <a:t> PM</a:t>
            </a:r>
            <a:r>
              <a:rPr lang="en-US" altLang="en-US"/>
              <a:t>₁₀</a:t>
            </a:r>
            <a:r>
              <a:rPr lang="zh-CN" altLang="en-US"/>
              <a:t>（灰）的变化：</a:t>
            </a:r>
            <a:endParaRPr lang="zh-CN" altLang="en-US"/>
          </a:p>
          <a:p>
            <a:r>
              <a:rPr lang="zh-CN" altLang="en-US"/>
              <a:t>沙尘暴期间（如</a:t>
            </a:r>
            <a:r>
              <a:rPr lang="en-US" altLang="zh-CN"/>
              <a:t> 10 </a:t>
            </a:r>
            <a:r>
              <a:rPr lang="zh-CN" altLang="en-US"/>
              <a:t>月</a:t>
            </a:r>
            <a:r>
              <a:rPr lang="en-US" altLang="zh-CN"/>
              <a:t> 28 </a:t>
            </a:r>
            <a:r>
              <a:rPr lang="zh-CN" altLang="en-US"/>
              <a:t>日），实测</a:t>
            </a:r>
            <a:r>
              <a:rPr lang="en-US" altLang="zh-CN"/>
              <a:t> PM</a:t>
            </a:r>
            <a:r>
              <a:rPr lang="en-US" altLang="en-US"/>
              <a:t>₁₀</a:t>
            </a:r>
            <a:r>
              <a:rPr lang="zh-CN" altLang="en-US"/>
              <a:t>浓度急剧升高，与估算值趋势一致，验证了模型对污染事件的刻画能力。</a:t>
            </a:r>
            <a:endParaRPr lang="zh-CN" altLang="en-US"/>
          </a:p>
          <a:p>
            <a:r>
              <a:rPr lang="en-US" altLang="zh-CN"/>
              <a:t>PM</a:t>
            </a:r>
            <a:r>
              <a:rPr lang="en-US" altLang="en-US"/>
              <a:t>₂</a:t>
            </a:r>
            <a:r>
              <a:rPr lang="en-US" altLang="zh-CN"/>
              <a:t>.</a:t>
            </a:r>
            <a:r>
              <a:rPr lang="en-US" altLang="en-US"/>
              <a:t>₅</a:t>
            </a:r>
            <a:r>
              <a:rPr lang="zh-CN" altLang="en-US"/>
              <a:t>浓度相对平稳，凸显沙尘暴主要影响粗颗粒物（</a:t>
            </a:r>
            <a:r>
              <a:rPr lang="en-US" altLang="zh-CN"/>
              <a:t>PM</a:t>
            </a:r>
            <a:r>
              <a:rPr lang="en-US" altLang="en-US"/>
              <a:t>₁₀</a:t>
            </a:r>
            <a:r>
              <a:rPr lang="zh-CN" altLang="en-US"/>
              <a:t>）的特征。</a:t>
            </a:r>
            <a:endParaRPr lang="zh-CN" altLang="en-US"/>
          </a:p>
          <a:p>
            <a:r>
              <a:rPr lang="zh-CN" altLang="en-US"/>
              <a:t>整体而言，图</a:t>
            </a:r>
            <a:r>
              <a:rPr lang="en-US" altLang="zh-CN"/>
              <a:t> 5 </a:t>
            </a:r>
            <a:r>
              <a:rPr lang="zh-CN" altLang="en-US"/>
              <a:t>通过时空结合的方式，清晰呈现了沙尘暴事件中</a:t>
            </a:r>
            <a:r>
              <a:rPr lang="en-US" altLang="zh-CN"/>
              <a:t> PM</a:t>
            </a:r>
            <a:r>
              <a:rPr lang="en-US" altLang="en-US"/>
              <a:t>₁₀</a:t>
            </a:r>
            <a:r>
              <a:rPr lang="zh-CN" altLang="en-US"/>
              <a:t>的扩散过程与城市污染动态，为分析沙尘天气对空气质量的影响提供了直观依据。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 6 </a:t>
            </a:r>
            <a:r>
              <a:rPr lang="zh-CN" altLang="en-US">
                <a:sym typeface="+mn-ea"/>
              </a:rPr>
              <a:t>展示了</a:t>
            </a:r>
            <a:r>
              <a:rPr lang="en-US" altLang="zh-CN">
                <a:sym typeface="+mn-ea"/>
              </a:rPr>
              <a:t> 2019 </a:t>
            </a:r>
            <a:r>
              <a:rPr lang="zh-CN" altLang="en-US">
                <a:sym typeface="+mn-ea"/>
              </a:rPr>
              <a:t>年</a:t>
            </a:r>
            <a:r>
              <a:rPr lang="en-US" altLang="zh-CN">
                <a:sym typeface="+mn-ea"/>
              </a:rPr>
              <a:t> 10 </a:t>
            </a:r>
            <a:r>
              <a:rPr lang="zh-CN" altLang="en-US">
                <a:sym typeface="+mn-ea"/>
              </a:rPr>
              <a:t>月中国东部沙尘事件中，</a:t>
            </a:r>
            <a:r>
              <a:rPr lang="en-US" altLang="zh-CN">
                <a:sym typeface="+mn-ea"/>
              </a:rPr>
              <a:t>PM</a:t>
            </a:r>
            <a:r>
              <a:rPr lang="en-US" altLang="en-US">
                <a:sym typeface="+mn-ea"/>
              </a:rPr>
              <a:t>₁₀</a:t>
            </a:r>
            <a:r>
              <a:rPr lang="zh-CN" altLang="en-US">
                <a:sym typeface="+mn-ea"/>
              </a:rPr>
              <a:t>浓度在三个阶段（沙尘前锋、跨边界传输、消散）的日间变化，具体分析如下：</a:t>
            </a:r>
            <a:endParaRPr lang="zh-CN" altLang="en-US"/>
          </a:p>
          <a:p>
            <a:r>
              <a:rPr lang="en-US" altLang="zh-CN">
                <a:sym typeface="+mn-ea"/>
              </a:rPr>
              <a:t>1. </a:t>
            </a:r>
            <a:r>
              <a:rPr lang="zh-CN" altLang="en-US">
                <a:sym typeface="+mn-ea"/>
              </a:rPr>
              <a:t>沙尘前锋阶段（</a:t>
            </a:r>
            <a:r>
              <a:rPr lang="en-US" altLang="zh-CN">
                <a:sym typeface="+mn-ea"/>
              </a:rPr>
              <a:t>10 </a:t>
            </a:r>
            <a:r>
              <a:rPr lang="zh-CN" altLang="en-US">
                <a:sym typeface="+mn-ea"/>
              </a:rPr>
              <a:t>月</a:t>
            </a:r>
            <a:r>
              <a:rPr lang="en-US" altLang="zh-CN">
                <a:sym typeface="+mn-ea"/>
              </a:rPr>
              <a:t> 27 </a:t>
            </a:r>
            <a:r>
              <a:rPr lang="zh-CN" altLang="en-US">
                <a:sym typeface="+mn-ea"/>
              </a:rPr>
              <a:t>日）</a:t>
            </a:r>
            <a:endParaRPr lang="zh-CN" altLang="en-US"/>
          </a:p>
          <a:p>
            <a:r>
              <a:rPr lang="zh-CN" altLang="en-US">
                <a:sym typeface="+mn-ea"/>
              </a:rPr>
              <a:t>上排（空间分布）：</a:t>
            </a:r>
            <a:r>
              <a:rPr lang="en-US" altLang="zh-CN">
                <a:sym typeface="+mn-ea"/>
              </a:rPr>
              <a:t>PM</a:t>
            </a:r>
            <a:r>
              <a:rPr lang="en-US" altLang="en-US">
                <a:sym typeface="+mn-ea"/>
              </a:rPr>
              <a:t>₁₀</a:t>
            </a:r>
            <a:r>
              <a:rPr lang="zh-CN" altLang="en-US">
                <a:sym typeface="+mn-ea"/>
              </a:rPr>
              <a:t>浓度以蓝绿色为主，局部出现黄色，表明沙尘初始影响，浓度开始上升。</a:t>
            </a:r>
            <a:endParaRPr lang="zh-CN" altLang="en-US"/>
          </a:p>
          <a:p>
            <a:r>
              <a:rPr lang="zh-CN" altLang="en-US">
                <a:sym typeface="+mn-ea"/>
              </a:rPr>
              <a:t>下排（站点数据）：地面站点</a:t>
            </a:r>
            <a:r>
              <a:rPr lang="en-US" altLang="zh-CN">
                <a:sym typeface="+mn-ea"/>
              </a:rPr>
              <a:t> PM</a:t>
            </a:r>
            <a:r>
              <a:rPr lang="en-US" altLang="en-US">
                <a:sym typeface="+mn-ea"/>
              </a:rPr>
              <a:t>₁₀</a:t>
            </a:r>
            <a:r>
              <a:rPr lang="zh-CN" altLang="en-US">
                <a:sym typeface="+mn-ea"/>
              </a:rPr>
              <a:t>浓度随时间逐步升高，标志沙尘开始影响区域，污染初现。</a:t>
            </a:r>
            <a:endParaRPr lang="zh-CN" altLang="en-US"/>
          </a:p>
          <a:p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跨边界传输阶段（</a:t>
            </a:r>
            <a:r>
              <a:rPr lang="en-US" altLang="zh-CN">
                <a:sym typeface="+mn-ea"/>
              </a:rPr>
              <a:t>10 </a:t>
            </a:r>
            <a:r>
              <a:rPr lang="zh-CN" altLang="en-US">
                <a:sym typeface="+mn-ea"/>
              </a:rPr>
              <a:t>月</a:t>
            </a:r>
            <a:r>
              <a:rPr lang="en-US" altLang="zh-CN">
                <a:sym typeface="+mn-ea"/>
              </a:rPr>
              <a:t> 28 </a:t>
            </a:r>
            <a:r>
              <a:rPr lang="zh-CN" altLang="en-US">
                <a:sym typeface="+mn-ea"/>
              </a:rPr>
              <a:t>日）</a:t>
            </a:r>
            <a:endParaRPr lang="zh-CN" altLang="en-US"/>
          </a:p>
          <a:p>
            <a:r>
              <a:rPr lang="zh-CN" altLang="en-US">
                <a:sym typeface="+mn-ea"/>
              </a:rPr>
              <a:t>上排（空间分布）：</a:t>
            </a:r>
            <a:r>
              <a:rPr lang="en-US" altLang="zh-CN">
                <a:sym typeface="+mn-ea"/>
              </a:rPr>
              <a:t>PM</a:t>
            </a:r>
            <a:r>
              <a:rPr lang="en-US" altLang="en-US">
                <a:sym typeface="+mn-ea"/>
              </a:rPr>
              <a:t>₁₀</a:t>
            </a:r>
            <a:r>
              <a:rPr lang="zh-CN" altLang="en-US">
                <a:sym typeface="+mn-ea"/>
              </a:rPr>
              <a:t>浓度显著升高，红色区域大面积扩展，显示沙尘跨区域传输，污染范围扩大。</a:t>
            </a:r>
            <a:endParaRPr lang="zh-CN" altLang="en-US"/>
          </a:p>
          <a:p>
            <a:r>
              <a:rPr lang="zh-CN" altLang="en-US">
                <a:sym typeface="+mn-ea"/>
              </a:rPr>
              <a:t>下排（站点数据）：站点</a:t>
            </a:r>
            <a:r>
              <a:rPr lang="en-US" altLang="zh-CN">
                <a:sym typeface="+mn-ea"/>
              </a:rPr>
              <a:t> PM</a:t>
            </a:r>
            <a:r>
              <a:rPr lang="en-US" altLang="en-US">
                <a:sym typeface="+mn-ea"/>
              </a:rPr>
              <a:t>₁₀</a:t>
            </a:r>
            <a:r>
              <a:rPr lang="zh-CN" altLang="en-US">
                <a:sym typeface="+mn-ea"/>
              </a:rPr>
              <a:t>浓度普遍处于高位（红、橙色点），反映沙尘传输过程中污染物的集中释放与扩散。</a:t>
            </a:r>
            <a:endParaRPr lang="zh-CN" altLang="en-US"/>
          </a:p>
          <a:p>
            <a:r>
              <a:rPr lang="en-US" altLang="zh-CN">
                <a:sym typeface="+mn-ea"/>
              </a:rPr>
              <a:t>3. </a:t>
            </a:r>
            <a:r>
              <a:rPr lang="zh-CN" altLang="en-US">
                <a:sym typeface="+mn-ea"/>
              </a:rPr>
              <a:t>消散阶段（</a:t>
            </a:r>
            <a:r>
              <a:rPr lang="en-US" altLang="zh-CN">
                <a:sym typeface="+mn-ea"/>
              </a:rPr>
              <a:t>11 </a:t>
            </a:r>
            <a:r>
              <a:rPr lang="zh-CN" altLang="en-US">
                <a:sym typeface="+mn-ea"/>
              </a:rPr>
              <a:t>月</a:t>
            </a:r>
            <a:r>
              <a:rPr lang="en-US" altLang="zh-CN">
                <a:sym typeface="+mn-ea"/>
              </a:rPr>
              <a:t> 1 </a:t>
            </a:r>
            <a:r>
              <a:rPr lang="zh-CN" altLang="en-US">
                <a:sym typeface="+mn-ea"/>
              </a:rPr>
              <a:t>日）</a:t>
            </a:r>
            <a:endParaRPr lang="zh-CN" altLang="en-US"/>
          </a:p>
          <a:p>
            <a:r>
              <a:rPr lang="zh-CN" altLang="en-US">
                <a:sym typeface="+mn-ea"/>
              </a:rPr>
              <a:t>上排（空间分布）：</a:t>
            </a:r>
            <a:r>
              <a:rPr lang="en-US" altLang="zh-CN">
                <a:sym typeface="+mn-ea"/>
              </a:rPr>
              <a:t>PM</a:t>
            </a:r>
            <a:r>
              <a:rPr lang="en-US" altLang="en-US">
                <a:sym typeface="+mn-ea"/>
              </a:rPr>
              <a:t>₁₀</a:t>
            </a:r>
            <a:r>
              <a:rPr lang="zh-CN" altLang="en-US">
                <a:sym typeface="+mn-ea"/>
              </a:rPr>
              <a:t>浓度空间分布颜色变浅（以黄绿为主），高值区明显缩小，表明沙尘影响减弱。</a:t>
            </a:r>
            <a:endParaRPr lang="zh-CN" altLang="en-US"/>
          </a:p>
          <a:p>
            <a:r>
              <a:rPr lang="zh-CN" altLang="en-US">
                <a:sym typeface="+mn-ea"/>
              </a:rPr>
              <a:t>下排（站点数据）：站点</a:t>
            </a:r>
            <a:r>
              <a:rPr lang="en-US" altLang="zh-CN">
                <a:sym typeface="+mn-ea"/>
              </a:rPr>
              <a:t> PM</a:t>
            </a:r>
            <a:r>
              <a:rPr lang="en-US" altLang="en-US">
                <a:sym typeface="+mn-ea"/>
              </a:rPr>
              <a:t>₁₀</a:t>
            </a:r>
            <a:r>
              <a:rPr lang="zh-CN" altLang="en-US">
                <a:sym typeface="+mn-ea"/>
              </a:rPr>
              <a:t>浓度显著下降（蓝绿点增多），说明沙尘事件进入消散期，空气质量逐步恢复。</a:t>
            </a:r>
            <a:endParaRPr lang="zh-CN" altLang="en-US"/>
          </a:p>
          <a:p>
            <a:r>
              <a:rPr lang="zh-CN" altLang="en-US">
                <a:sym typeface="+mn-ea"/>
              </a:rPr>
              <a:t>图</a:t>
            </a:r>
            <a:r>
              <a:rPr lang="en-US" altLang="zh-CN">
                <a:sym typeface="+mn-ea"/>
              </a:rPr>
              <a:t> 6 </a:t>
            </a:r>
            <a:r>
              <a:rPr lang="zh-CN" altLang="en-US">
                <a:sym typeface="+mn-ea"/>
              </a:rPr>
              <a:t>通过空间分布与站点数据结合，直观呈现了沙尘事件不同阶段</a:t>
            </a:r>
            <a:r>
              <a:rPr lang="en-US" altLang="zh-CN">
                <a:sym typeface="+mn-ea"/>
              </a:rPr>
              <a:t> PM</a:t>
            </a:r>
            <a:r>
              <a:rPr lang="en-US" altLang="en-US">
                <a:sym typeface="+mn-ea"/>
              </a:rPr>
              <a:t>₁₀</a:t>
            </a:r>
            <a:r>
              <a:rPr lang="zh-CN" altLang="en-US">
                <a:sym typeface="+mn-ea"/>
              </a:rPr>
              <a:t>浓度的动态演变，为解析沙尘污染的发展、传输及消散过程提供了可视化证据。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研究总结与展望</a:t>
            </a:r>
            <a:endParaRPr lang="zh-CN" altLang="en-US"/>
          </a:p>
          <a:p>
            <a:r>
              <a:rPr lang="zh-CN" altLang="en-US"/>
              <a:t>核心贡献</a:t>
            </a:r>
            <a:endParaRPr lang="zh-CN" altLang="en-US"/>
          </a:p>
          <a:p>
            <a:r>
              <a:rPr lang="zh-CN" altLang="en-US"/>
              <a:t>方法创新</a:t>
            </a:r>
            <a:endParaRPr lang="zh-CN" altLang="en-US"/>
          </a:p>
          <a:p>
            <a:r>
              <a:rPr lang="zh-CN" altLang="en-US"/>
              <a:t>提出多模态数据融合框架，整合卫星（</a:t>
            </a:r>
            <a:r>
              <a:rPr lang="en-US" altLang="zh-CN"/>
              <a:t>Himawari-8</a:t>
            </a:r>
            <a:r>
              <a:rPr lang="zh-CN" altLang="en-US"/>
              <a:t>）、数值模拟（</a:t>
            </a:r>
            <a:r>
              <a:rPr lang="en-US" altLang="zh-CN"/>
              <a:t>MERRA-2</a:t>
            </a:r>
            <a:r>
              <a:rPr lang="zh-CN" altLang="en-US"/>
              <a:t>）和地面空气质量数据（</a:t>
            </a:r>
            <a:r>
              <a:rPr lang="en-US" altLang="zh-CN"/>
              <a:t>PM</a:t>
            </a:r>
            <a:r>
              <a:rPr lang="en-US" altLang="en-US"/>
              <a:t>₂</a:t>
            </a:r>
            <a:r>
              <a:rPr lang="en-US" altLang="zh-CN"/>
              <a:t>.</a:t>
            </a:r>
            <a:r>
              <a:rPr lang="en-US" altLang="en-US"/>
              <a:t>₅</a:t>
            </a:r>
            <a:r>
              <a:rPr lang="en-US" altLang="zh-CN"/>
              <a:t>/PM</a:t>
            </a:r>
            <a:r>
              <a:rPr lang="en-US" altLang="en-US"/>
              <a:t>₁₀</a:t>
            </a:r>
            <a:r>
              <a:rPr lang="zh-CN" altLang="en-US"/>
              <a:t>），生成时空完整的日间每小时</a:t>
            </a:r>
            <a:r>
              <a:rPr lang="en-US" altLang="zh-CN"/>
              <a:t> AOD </a:t>
            </a:r>
            <a:r>
              <a:rPr lang="zh-CN" altLang="en-US"/>
              <a:t>地图。</a:t>
            </a:r>
            <a:endParaRPr lang="zh-CN" altLang="en-US"/>
          </a:p>
          <a:p>
            <a:r>
              <a:rPr lang="zh-CN" altLang="en-US"/>
              <a:t>通过最优插值（</a:t>
            </a:r>
            <a:r>
              <a:rPr lang="en-US" altLang="zh-CN"/>
              <a:t>OI</a:t>
            </a:r>
            <a:r>
              <a:rPr lang="zh-CN" altLang="en-US"/>
              <a:t>）动态分配数据权重，解决单一数据源在覆盖性、精度和趋势表征上的缺陷。</a:t>
            </a:r>
            <a:endParaRPr lang="zh-CN" altLang="en-US"/>
          </a:p>
          <a:p>
            <a:r>
              <a:rPr lang="zh-CN" altLang="en-US"/>
              <a:t>数据提升</a:t>
            </a:r>
            <a:endParaRPr lang="zh-CN" altLang="en-US"/>
          </a:p>
          <a:p>
            <a:r>
              <a:rPr lang="zh-CN" altLang="en-US"/>
              <a:t>卫星</a:t>
            </a:r>
            <a:r>
              <a:rPr lang="en-US" altLang="zh-CN"/>
              <a:t> AOD </a:t>
            </a:r>
            <a:r>
              <a:rPr lang="zh-CN" altLang="en-US"/>
              <a:t>填补缺口：利用迭代</a:t>
            </a:r>
            <a:r>
              <a:rPr lang="en-US" altLang="zh-CN"/>
              <a:t> EOF </a:t>
            </a:r>
            <a:r>
              <a:rPr lang="zh-CN" altLang="en-US"/>
              <a:t>重建技术，显著提升卫星数据完整性（覆盖度提升</a:t>
            </a:r>
            <a:r>
              <a:rPr lang="en-US" altLang="zh-CN"/>
              <a:t> 1.5–9.8%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地面</a:t>
            </a:r>
            <a:r>
              <a:rPr lang="en-US" altLang="zh-CN"/>
              <a:t> AOD </a:t>
            </a:r>
            <a:r>
              <a:rPr lang="zh-CN" altLang="en-US"/>
              <a:t>估算：基于随机森林模型，将稀疏地面</a:t>
            </a:r>
            <a:r>
              <a:rPr lang="en-US" altLang="zh-CN"/>
              <a:t> PM </a:t>
            </a:r>
            <a:r>
              <a:rPr lang="zh-CN" altLang="en-US"/>
              <a:t>数据转化为高密度</a:t>
            </a:r>
            <a:r>
              <a:rPr lang="en-US" altLang="zh-CN"/>
              <a:t> AOD</a:t>
            </a:r>
            <a:r>
              <a:rPr lang="zh-CN" altLang="en-US"/>
              <a:t>，补充局地细节。</a:t>
            </a:r>
            <a:endParaRPr lang="zh-CN" altLang="en-US"/>
          </a:p>
          <a:p>
            <a:r>
              <a:rPr lang="zh-CN" altLang="en-US"/>
              <a:t>多源融合优化：融合后</a:t>
            </a:r>
            <a:r>
              <a:rPr lang="en-US" altLang="zh-CN"/>
              <a:t> AOD </a:t>
            </a:r>
            <a:r>
              <a:rPr lang="zh-CN" altLang="en-US"/>
              <a:t>与地面观测高度吻合（</a:t>
            </a:r>
            <a:r>
              <a:rPr lang="en-US" altLang="zh-CN"/>
              <a:t>R=0.83</a:t>
            </a:r>
            <a:r>
              <a:rPr lang="zh-CN" altLang="en-US"/>
              <a:t>），误差较单一数据降低</a:t>
            </a:r>
            <a:r>
              <a:rPr lang="en-US" altLang="zh-CN"/>
              <a:t> 20–30%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应用价值</a:t>
            </a:r>
            <a:endParaRPr lang="zh-CN" altLang="en-US"/>
          </a:p>
          <a:p>
            <a:r>
              <a:rPr lang="zh-CN" altLang="en-US"/>
              <a:t>污染趋势分析：揭示</a:t>
            </a:r>
            <a:r>
              <a:rPr lang="en-US" altLang="zh-CN"/>
              <a:t> 2015–2020 </a:t>
            </a:r>
            <a:r>
              <a:rPr lang="zh-CN" altLang="en-US"/>
              <a:t>年中国</a:t>
            </a:r>
            <a:r>
              <a:rPr lang="en-US" altLang="zh-CN"/>
              <a:t> AOD </a:t>
            </a:r>
            <a:r>
              <a:rPr lang="zh-CN" altLang="en-US"/>
              <a:t>显著下降趋势（尤其正午时段），为污染治理成效评估提供依据。</a:t>
            </a:r>
            <a:endParaRPr lang="zh-CN" altLang="en-US"/>
          </a:p>
          <a:p>
            <a:r>
              <a:rPr lang="zh-CN" altLang="en-US"/>
              <a:t>事件案例研究：成功解析</a:t>
            </a:r>
            <a:r>
              <a:rPr lang="en-US" altLang="zh-CN"/>
              <a:t> 2019 </a:t>
            </a:r>
            <a:r>
              <a:rPr lang="zh-CN" altLang="en-US"/>
              <a:t>年沙尘暴和雾霾事件中</a:t>
            </a:r>
            <a:r>
              <a:rPr lang="en-US" altLang="zh-CN"/>
              <a:t> PM</a:t>
            </a:r>
            <a:r>
              <a:rPr lang="en-US" altLang="en-US"/>
              <a:t>₁₀</a:t>
            </a:r>
            <a:r>
              <a:rPr lang="en-US" altLang="zh-CN"/>
              <a:t>/PM</a:t>
            </a:r>
            <a:r>
              <a:rPr lang="en-US" altLang="en-US"/>
              <a:t>₂</a:t>
            </a:r>
            <a:r>
              <a:rPr lang="en-US" altLang="zh-CN"/>
              <a:t>.</a:t>
            </a:r>
            <a:r>
              <a:rPr lang="en-US" altLang="en-US"/>
              <a:t>₅</a:t>
            </a:r>
            <a:r>
              <a:rPr lang="zh-CN" altLang="en-US"/>
              <a:t>的时空演变，验证方法对极端污染场景的刻画能力。</a:t>
            </a:r>
            <a:endParaRPr lang="zh-CN" altLang="en-US"/>
          </a:p>
          <a:p>
            <a:r>
              <a:rPr lang="zh-CN" altLang="en-US"/>
              <a:t>研究意义</a:t>
            </a:r>
            <a:endParaRPr lang="zh-CN" altLang="en-US"/>
          </a:p>
          <a:p>
            <a:r>
              <a:rPr lang="zh-CN" altLang="en-US"/>
              <a:t>方法论突破：为多源遥感与地面数据融合提供新范式，推动高精度空气质量监测技术发展。</a:t>
            </a:r>
            <a:endParaRPr lang="zh-CN" altLang="en-US"/>
          </a:p>
          <a:p>
            <a:r>
              <a:rPr lang="zh-CN" altLang="en-US"/>
              <a:t>实践价值：生成的高时空分辨率</a:t>
            </a:r>
            <a:r>
              <a:rPr lang="en-US" altLang="zh-CN"/>
              <a:t> AOD </a:t>
            </a:r>
            <a:r>
              <a:rPr lang="zh-CN" altLang="en-US"/>
              <a:t>数据集可支撑区域污染预警、暴露评估及政策制定，助力大气环境管理。</a:t>
            </a:r>
            <a:endParaRPr lang="zh-CN" altLang="en-US"/>
          </a:p>
          <a:p>
            <a:r>
              <a:rPr lang="zh-CN" altLang="en-US"/>
              <a:t>未来展望</a:t>
            </a:r>
            <a:endParaRPr lang="zh-CN" altLang="en-US"/>
          </a:p>
          <a:p>
            <a:r>
              <a:rPr lang="zh-CN" altLang="en-US"/>
              <a:t>结合深度学习优化数据融合精度，进一步降低极端天气下的误差。</a:t>
            </a:r>
            <a:endParaRPr lang="zh-CN" altLang="en-US"/>
          </a:p>
          <a:p>
            <a:r>
              <a:rPr lang="zh-CN" altLang="en-US"/>
              <a:t>扩展至全球范围，探索不同气候区气溶胶时空特征差异。</a:t>
            </a:r>
            <a:endParaRPr lang="zh-CN" altLang="en-US"/>
          </a:p>
          <a:p>
            <a:r>
              <a:rPr lang="zh-CN" altLang="en-US"/>
              <a:t>融合更多数据源（如无人机、激光雷达），提升模型适应性。</a:t>
            </a:r>
            <a:endParaRPr lang="zh-CN" altLang="en-US"/>
          </a:p>
          <a:p>
            <a:r>
              <a:rPr lang="en-US" altLang="zh-CN"/>
              <a:t>PPT </a:t>
            </a:r>
            <a:r>
              <a:rPr lang="zh-CN" altLang="en-US"/>
              <a:t>呈现建议</a:t>
            </a:r>
            <a:endParaRPr lang="zh-CN" altLang="en-US"/>
          </a:p>
          <a:p>
            <a:r>
              <a:rPr lang="zh-CN" altLang="en-US"/>
              <a:t>用图表对比融合前后的</a:t>
            </a:r>
            <a:r>
              <a:rPr lang="en-US" altLang="zh-CN"/>
              <a:t> AOD </a:t>
            </a:r>
            <a:r>
              <a:rPr lang="zh-CN" altLang="en-US"/>
              <a:t>覆盖与精度，突出方法优势。</a:t>
            </a:r>
            <a:endParaRPr lang="zh-CN" altLang="en-US"/>
          </a:p>
          <a:p>
            <a:r>
              <a:rPr lang="zh-CN" altLang="en-US"/>
              <a:t>引用关键指标（如</a:t>
            </a:r>
            <a:r>
              <a:rPr lang="en-US" altLang="zh-CN"/>
              <a:t> R=0.83</a:t>
            </a:r>
            <a:r>
              <a:rPr lang="zh-CN" altLang="en-US"/>
              <a:t>，覆盖度提升率）增强说服力。</a:t>
            </a:r>
            <a:endParaRPr lang="zh-CN" altLang="en-US"/>
          </a:p>
          <a:p>
            <a:r>
              <a:rPr lang="zh-CN" altLang="en-US"/>
              <a:t>以污染事件案例图收尾，展示实际应用效果。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是的，该方法是插值技术与数据融合的结合，具体分为以下两个核心步骤：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插值技术（填补缺口）</a:t>
            </a:r>
            <a:endParaRPr lang="zh-CN" altLang="en-US"/>
          </a:p>
          <a:p>
            <a:r>
              <a:rPr lang="zh-CN" altLang="en-US"/>
              <a:t>卫星</a:t>
            </a:r>
            <a:r>
              <a:rPr lang="en-US" altLang="zh-CN"/>
              <a:t> AOD </a:t>
            </a:r>
            <a:r>
              <a:rPr lang="zh-CN" altLang="en-US"/>
              <a:t>缺口填补：</a:t>
            </a:r>
            <a:endParaRPr lang="zh-CN" altLang="en-US"/>
          </a:p>
          <a:p>
            <a:r>
              <a:rPr lang="zh-CN" altLang="en-US"/>
              <a:t>使用迭代</a:t>
            </a:r>
            <a:r>
              <a:rPr lang="en-US" altLang="zh-CN"/>
              <a:t> EOF</a:t>
            </a:r>
            <a:r>
              <a:rPr lang="zh-CN" altLang="en-US"/>
              <a:t>（经验正交函数）重建技术，通过时间序列的矩阵分解与重构，利用相邻时刻的卫星</a:t>
            </a:r>
            <a:r>
              <a:rPr lang="en-US" altLang="zh-CN"/>
              <a:t> AOD </a:t>
            </a:r>
            <a:r>
              <a:rPr lang="zh-CN" altLang="en-US"/>
              <a:t>数据填补当前时刻的云层遮挡缺口（如</a:t>
            </a:r>
            <a:r>
              <a:rPr lang="en-US" altLang="zh-CN"/>
              <a:t> Himawari-8 </a:t>
            </a:r>
            <a:r>
              <a:rPr lang="zh-CN" altLang="en-US"/>
              <a:t>数据）。这一步属于插值，旨在提升卫星数据的空间完整性。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数据融合（多源整合）</a:t>
            </a:r>
            <a:endParaRPr lang="zh-CN" altLang="en-US"/>
          </a:p>
          <a:p>
            <a:r>
              <a:rPr lang="zh-CN" altLang="en-US"/>
              <a:t>多模态</a:t>
            </a:r>
            <a:r>
              <a:rPr lang="en-US" altLang="zh-CN"/>
              <a:t> AOD </a:t>
            </a:r>
            <a:r>
              <a:rPr lang="zh-CN" altLang="en-US"/>
              <a:t>融合：</a:t>
            </a:r>
            <a:endParaRPr lang="zh-CN" altLang="en-US"/>
          </a:p>
          <a:p>
            <a:r>
              <a:rPr lang="zh-CN" altLang="en-US"/>
              <a:t>采用最优插值（</a:t>
            </a:r>
            <a:r>
              <a:rPr lang="en-US" altLang="zh-CN"/>
              <a:t>OI</a:t>
            </a:r>
            <a:r>
              <a:rPr lang="zh-CN" altLang="en-US"/>
              <a:t>）框架，将以下数据融合生成全覆盖</a:t>
            </a:r>
            <a:r>
              <a:rPr lang="en-US" altLang="zh-CN"/>
              <a:t> AOD </a:t>
            </a:r>
            <a:r>
              <a:rPr lang="zh-CN" altLang="en-US"/>
              <a:t>地图：</a:t>
            </a:r>
            <a:endParaRPr lang="zh-CN" altLang="en-US"/>
          </a:p>
          <a:p>
            <a:r>
              <a:rPr lang="zh-CN" altLang="en-US"/>
              <a:t>背景场：重采样后的数值模拟</a:t>
            </a:r>
            <a:r>
              <a:rPr lang="en-US" altLang="zh-CN"/>
              <a:t> AOD</a:t>
            </a:r>
            <a:r>
              <a:rPr lang="zh-CN" altLang="en-US"/>
              <a:t>（</a:t>
            </a:r>
            <a:r>
              <a:rPr lang="en-US" altLang="zh-CN"/>
              <a:t>MERRA-2</a:t>
            </a:r>
            <a:r>
              <a:rPr lang="zh-CN" altLang="en-US"/>
              <a:t>），提供宏观趋势。</a:t>
            </a:r>
            <a:endParaRPr lang="zh-CN" altLang="en-US"/>
          </a:p>
          <a:p>
            <a:r>
              <a:rPr lang="zh-CN" altLang="en-US"/>
              <a:t>观测数据：填补缺口后的卫星</a:t>
            </a:r>
            <a:r>
              <a:rPr lang="en-US" altLang="zh-CN"/>
              <a:t> AOD</a:t>
            </a:r>
            <a:r>
              <a:rPr lang="zh-CN" altLang="en-US"/>
              <a:t>（</a:t>
            </a:r>
            <a:r>
              <a:rPr lang="en-US" altLang="zh-CN"/>
              <a:t>EOF </a:t>
            </a:r>
            <a:r>
              <a:rPr lang="zh-CN" altLang="en-US"/>
              <a:t>插值结果）和地面估算</a:t>
            </a:r>
            <a:r>
              <a:rPr lang="en-US" altLang="zh-CN"/>
              <a:t> AOD</a:t>
            </a:r>
            <a:r>
              <a:rPr lang="zh-CN" altLang="en-US"/>
              <a:t>（基于</a:t>
            </a:r>
            <a:r>
              <a:rPr lang="en-US" altLang="zh-CN"/>
              <a:t> PM </a:t>
            </a:r>
            <a:r>
              <a:rPr lang="zh-CN" altLang="en-US"/>
              <a:t>数据的随机森林模型），补充局地细节。</a:t>
            </a:r>
            <a:endParaRPr lang="zh-CN" altLang="en-US"/>
          </a:p>
          <a:p>
            <a:r>
              <a:rPr lang="zh-CN" altLang="en-US"/>
              <a:t>权重分配：通过计算背景场相关长度与观测误差协方差，动态分配数据权重（卡尔曼增益），平衡宏观趋势与局部精度。</a:t>
            </a:r>
            <a:endParaRPr lang="zh-CN" altLang="en-US"/>
          </a:p>
          <a:p>
            <a:r>
              <a:rPr lang="zh-CN" altLang="en-US"/>
              <a:t>两者的协同作用</a:t>
            </a:r>
            <a:endParaRPr lang="zh-CN" altLang="en-US"/>
          </a:p>
          <a:p>
            <a:r>
              <a:rPr lang="zh-CN" altLang="en-US"/>
              <a:t>插值是基础：</a:t>
            </a:r>
            <a:r>
              <a:rPr lang="en-US" altLang="zh-CN"/>
              <a:t>EOF </a:t>
            </a:r>
            <a:r>
              <a:rPr lang="zh-CN" altLang="en-US"/>
              <a:t>插值解决卫星数据的缺失问题，为融合提供更完整的观测输入。</a:t>
            </a:r>
            <a:endParaRPr lang="zh-CN" altLang="en-US"/>
          </a:p>
          <a:p>
            <a:r>
              <a:rPr lang="zh-CN" altLang="en-US"/>
              <a:t>融合是核心：将插值后的卫星数据、模拟数据和地面估算数据整合，通过</a:t>
            </a:r>
            <a:r>
              <a:rPr lang="en-US" altLang="zh-CN"/>
              <a:t> OI </a:t>
            </a:r>
            <a:r>
              <a:rPr lang="zh-CN" altLang="en-US"/>
              <a:t>框架优化全局一致性，最终生成时空连续、高精度的</a:t>
            </a:r>
            <a:r>
              <a:rPr lang="en-US" altLang="zh-CN"/>
              <a:t> AOD </a:t>
            </a:r>
            <a:r>
              <a:rPr lang="zh-CN" altLang="en-US"/>
              <a:t>产品。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  <a:p>
            <a:r>
              <a:rPr lang="zh-CN" altLang="en-US"/>
              <a:t>是的，该实验的核心目标是</a:t>
            </a:r>
            <a:r>
              <a:rPr lang="en-US" altLang="zh-CN"/>
              <a:t>**</a:t>
            </a:r>
            <a:r>
              <a:rPr lang="zh-CN" altLang="en-US"/>
              <a:t>解决环境科学问题</a:t>
            </a:r>
            <a:r>
              <a:rPr lang="en-US" altLang="zh-CN"/>
              <a:t>**</a:t>
            </a:r>
            <a:r>
              <a:rPr lang="zh-CN" altLang="en-US"/>
              <a:t>（如气溶胶污染监测与评估），而机器学习仅作为辅助工具，整体更偏向</a:t>
            </a:r>
            <a:r>
              <a:rPr lang="en-US" altLang="zh-CN"/>
              <a:t>**</a:t>
            </a:r>
            <a:r>
              <a:rPr lang="zh-CN" altLang="en-US"/>
              <a:t>环境分析与数据融合技术的交叉应用</a:t>
            </a:r>
            <a:r>
              <a:rPr lang="en-US" altLang="zh-CN"/>
              <a:t>**</a:t>
            </a:r>
            <a:r>
              <a:rPr lang="zh-CN" altLang="en-US"/>
              <a:t>。具体分析如下：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### **1. </a:t>
            </a:r>
            <a:r>
              <a:rPr lang="zh-CN" altLang="en-US"/>
              <a:t>研究目标的环境属性</a:t>
            </a:r>
            <a:r>
              <a:rPr lang="en-US" altLang="zh-CN"/>
              <a:t>**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核心问题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研究旨在通过多源数据融合生成</a:t>
            </a:r>
            <a:r>
              <a:rPr lang="en-US" altLang="zh-CN"/>
              <a:t>**</a:t>
            </a:r>
            <a:r>
              <a:rPr lang="zh-CN" altLang="en-US"/>
              <a:t>时空完整的</a:t>
            </a:r>
            <a:r>
              <a:rPr lang="en-US" altLang="zh-CN"/>
              <a:t>AOD</a:t>
            </a:r>
            <a:r>
              <a:rPr lang="zh-CN" altLang="en-US"/>
              <a:t>数据集</a:t>
            </a:r>
            <a:r>
              <a:rPr lang="en-US" altLang="zh-CN"/>
              <a:t>**</a:t>
            </a:r>
            <a:r>
              <a:rPr lang="zh-CN" altLang="en-US"/>
              <a:t>，支撑</a:t>
            </a:r>
            <a:r>
              <a:rPr lang="en-US" altLang="zh-CN"/>
              <a:t>**</a:t>
            </a:r>
            <a:r>
              <a:rPr lang="zh-CN" altLang="en-US"/>
              <a:t>区域空气质量评估</a:t>
            </a:r>
            <a:r>
              <a:rPr lang="en-US" altLang="zh-CN"/>
              <a:t>**</a:t>
            </a:r>
            <a:r>
              <a:rPr lang="zh-CN" altLang="en-US"/>
              <a:t>（如污染趋势分析、沙尘暴</a:t>
            </a:r>
            <a:r>
              <a:rPr lang="en-US" altLang="zh-CN"/>
              <a:t>/</a:t>
            </a:r>
            <a:r>
              <a:rPr lang="zh-CN" altLang="en-US"/>
              <a:t>雾霾事件解析）。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应用场景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</a:t>
            </a:r>
            <a:r>
              <a:rPr lang="zh-CN" altLang="en-US"/>
              <a:t>揭示中国</a:t>
            </a:r>
            <a:r>
              <a:rPr lang="en-US" altLang="zh-CN"/>
              <a:t>AOD</a:t>
            </a:r>
            <a:r>
              <a:rPr lang="zh-CN" altLang="en-US"/>
              <a:t>长期下降趋势（</a:t>
            </a:r>
            <a:r>
              <a:rPr lang="en-US" altLang="zh-CN"/>
              <a:t>2015–2020</a:t>
            </a:r>
            <a:r>
              <a:rPr lang="zh-CN" altLang="en-US"/>
              <a:t>年），评估污染治理成效。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</a:t>
            </a:r>
            <a:r>
              <a:rPr lang="zh-CN" altLang="en-US"/>
              <a:t>解析沙尘暴和雾霾事件中</a:t>
            </a:r>
            <a:r>
              <a:rPr lang="en-US" altLang="zh-CN"/>
              <a:t>PM</a:t>
            </a:r>
            <a:r>
              <a:rPr lang="en-US" altLang="en-US"/>
              <a:t>₁₀</a:t>
            </a:r>
            <a:r>
              <a:rPr lang="en-US" altLang="zh-CN"/>
              <a:t>/PM</a:t>
            </a:r>
            <a:r>
              <a:rPr lang="en-US" altLang="en-US"/>
              <a:t>₂</a:t>
            </a:r>
            <a:r>
              <a:rPr lang="en-US" altLang="zh-CN"/>
              <a:t>.</a:t>
            </a:r>
            <a:r>
              <a:rPr lang="en-US" altLang="en-US"/>
              <a:t>₅</a:t>
            </a:r>
            <a:r>
              <a:rPr lang="zh-CN" altLang="en-US"/>
              <a:t>的时空演变，辅助污染溯源与应急响应。</a:t>
            </a:r>
            <a:r>
              <a:rPr lang="en-US" altLang="zh-CN"/>
              <a:t> 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这些均属于</a:t>
            </a:r>
            <a:r>
              <a:rPr lang="en-US" altLang="zh-CN"/>
              <a:t>**</a:t>
            </a:r>
            <a:r>
              <a:rPr lang="zh-CN" altLang="en-US"/>
              <a:t>环境科学领域</a:t>
            </a:r>
            <a:r>
              <a:rPr lang="en-US" altLang="zh-CN"/>
              <a:t>**</a:t>
            </a:r>
            <a:r>
              <a:rPr lang="zh-CN" altLang="en-US"/>
              <a:t>的典型任务。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### **2. </a:t>
            </a:r>
            <a:r>
              <a:rPr lang="zh-CN" altLang="en-US"/>
              <a:t>机器学习的角色</a:t>
            </a:r>
            <a:r>
              <a:rPr lang="en-US" altLang="zh-CN"/>
              <a:t>**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工具性应用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**</a:t>
            </a:r>
            <a:r>
              <a:rPr lang="zh-CN" altLang="en-US"/>
              <a:t>随机森林模型</a:t>
            </a:r>
            <a:r>
              <a:rPr lang="en-US" altLang="zh-CN"/>
              <a:t>**</a:t>
            </a:r>
            <a:r>
              <a:rPr lang="zh-CN" altLang="en-US"/>
              <a:t>：用于基于地面</a:t>
            </a:r>
            <a:r>
              <a:rPr lang="en-US" altLang="zh-CN"/>
              <a:t>PM</a:t>
            </a:r>
            <a:r>
              <a:rPr lang="zh-CN" altLang="en-US"/>
              <a:t>数据估算局地</a:t>
            </a:r>
            <a:r>
              <a:rPr lang="en-US" altLang="zh-CN"/>
              <a:t>AOD</a:t>
            </a:r>
            <a:r>
              <a:rPr lang="zh-CN" altLang="en-US"/>
              <a:t>（</a:t>
            </a:r>
            <a:r>
              <a:rPr lang="en-US" altLang="zh-CN"/>
              <a:t>\( \text{AOD}_{\text{PM}} \)</a:t>
            </a:r>
            <a:r>
              <a:rPr lang="zh-CN" altLang="en-US"/>
              <a:t>），仅作为数据融合的输入之一。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**DBN</a:t>
            </a:r>
            <a:r>
              <a:rPr lang="zh-CN" altLang="en-US"/>
              <a:t>（深度信念网络）</a:t>
            </a:r>
            <a:r>
              <a:rPr lang="en-US" altLang="zh-CN"/>
              <a:t>**</a:t>
            </a:r>
            <a:r>
              <a:rPr lang="zh-CN" altLang="en-US"/>
              <a:t>：作为对比方法用于降尺度模拟数据，但效果不如多源融合框架（如</a:t>
            </a:r>
            <a:r>
              <a:rPr lang="en-US" altLang="zh-CN"/>
              <a:t>\( \text{AOD}_{\text{MEP}} \)</a:t>
            </a:r>
            <a:r>
              <a:rPr lang="zh-CN" altLang="en-US"/>
              <a:t>）。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非核心创新点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机器学习未提出新算法，而是借鉴已有模型（如随机森林）解决特定问题（如</a:t>
            </a:r>
            <a:r>
              <a:rPr lang="en-US" altLang="zh-CN"/>
              <a:t>PM</a:t>
            </a:r>
            <a:r>
              <a:rPr lang="zh-CN" altLang="en-US"/>
              <a:t>到</a:t>
            </a:r>
            <a:r>
              <a:rPr lang="en-US" altLang="zh-CN"/>
              <a:t>AOD</a:t>
            </a:r>
            <a:r>
              <a:rPr lang="zh-CN" altLang="en-US"/>
              <a:t>的转换）。研究的方法论创新在于</a:t>
            </a:r>
            <a:r>
              <a:rPr lang="en-US" altLang="zh-CN"/>
              <a:t>**</a:t>
            </a:r>
            <a:r>
              <a:rPr lang="zh-CN" altLang="en-US"/>
              <a:t>多模态数据融合框架</a:t>
            </a:r>
            <a:r>
              <a:rPr lang="en-US" altLang="zh-CN"/>
              <a:t>**</a:t>
            </a:r>
            <a:r>
              <a:rPr lang="zh-CN" altLang="en-US"/>
              <a:t>（最优插值</a:t>
            </a:r>
            <a:r>
              <a:rPr lang="en-US" altLang="zh-CN"/>
              <a:t>+EOF</a:t>
            </a:r>
            <a:r>
              <a:rPr lang="zh-CN" altLang="en-US"/>
              <a:t>插值），而非机器学习本身。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### **3. </a:t>
            </a:r>
            <a:r>
              <a:rPr lang="zh-CN" altLang="en-US"/>
              <a:t>与纯机器学习研究的区别</a:t>
            </a:r>
            <a:r>
              <a:rPr lang="en-US" altLang="zh-CN"/>
              <a:t>**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数据融合为主导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研究以</a:t>
            </a:r>
            <a:r>
              <a:rPr lang="en-US" altLang="zh-CN"/>
              <a:t>**</a:t>
            </a:r>
            <a:r>
              <a:rPr lang="zh-CN" altLang="en-US"/>
              <a:t>最优插值（</a:t>
            </a:r>
            <a:r>
              <a:rPr lang="en-US" altLang="zh-CN"/>
              <a:t>OI</a:t>
            </a:r>
            <a:r>
              <a:rPr lang="zh-CN" altLang="en-US"/>
              <a:t>）框架</a:t>
            </a:r>
            <a:r>
              <a:rPr lang="en-US" altLang="zh-CN"/>
              <a:t>**</a:t>
            </a:r>
            <a:r>
              <a:rPr lang="zh-CN" altLang="en-US"/>
              <a:t>为核心，通过动态权重分配整合多源数据（卫星、模拟、地面），机器学习仅处理部分数据（如地面</a:t>
            </a:r>
            <a:r>
              <a:rPr lang="en-US" altLang="zh-CN"/>
              <a:t>PM</a:t>
            </a:r>
            <a:r>
              <a:rPr lang="zh-CN" altLang="en-US"/>
              <a:t>估算）。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环境驱动的验证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</a:t>
            </a:r>
            <a:r>
              <a:rPr lang="zh-CN" altLang="en-US"/>
              <a:t>最终评估指标聚焦于环境科学目标（如</a:t>
            </a:r>
            <a:r>
              <a:rPr lang="en-US" altLang="zh-CN"/>
              <a:t>AOD</a:t>
            </a:r>
            <a:r>
              <a:rPr lang="zh-CN" altLang="en-US"/>
              <a:t>与地面观测的相关性、污染事件刻画能力），而非机器学习模型的性能提升。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### **</a:t>
            </a:r>
            <a:r>
              <a:rPr lang="zh-CN" altLang="en-US"/>
              <a:t>总结</a:t>
            </a:r>
            <a:r>
              <a:rPr lang="en-US" altLang="zh-CN"/>
              <a:t>**  </a:t>
            </a:r>
            <a:endParaRPr lang="en-US" altLang="zh-CN"/>
          </a:p>
          <a:p>
            <a:r>
              <a:rPr lang="zh-CN" altLang="en-US"/>
              <a:t>该实验是</a:t>
            </a:r>
            <a:r>
              <a:rPr lang="en-US" altLang="zh-CN"/>
              <a:t>**</a:t>
            </a:r>
            <a:r>
              <a:rPr lang="zh-CN" altLang="en-US"/>
              <a:t>环境科学与数据融合技术的结合</a:t>
            </a:r>
            <a:r>
              <a:rPr lang="en-US" altLang="zh-CN"/>
              <a:t>**</a:t>
            </a:r>
            <a:r>
              <a:rPr lang="zh-CN" altLang="en-US"/>
              <a:t>，机器学习作为辅助工具用于局部数据处理，研究的核心贡献在于：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提出多源数据融合框架解决环境监测中的时空覆盖与精度问题；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生成的高时空分辨率</a:t>
            </a:r>
            <a:r>
              <a:rPr lang="en-US" altLang="zh-CN"/>
              <a:t>AOD</a:t>
            </a:r>
            <a:r>
              <a:rPr lang="zh-CN" altLang="en-US"/>
              <a:t>数据集为环境分析提供了新的数据基础。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zh-CN" altLang="en-US"/>
              <a:t>若需强化机器学习元素，可进一步探索深度学习在</a:t>
            </a:r>
            <a:r>
              <a:rPr lang="en-US" altLang="zh-CN"/>
              <a:t>AOD</a:t>
            </a:r>
            <a:r>
              <a:rPr lang="zh-CN" altLang="en-US"/>
              <a:t>预测或融合权重优化中的应用，但当前研究的重心在环境领域。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一个是由于</a:t>
            </a:r>
            <a:r>
              <a:rPr lang="en-US" altLang="zh-CN" dirty="0"/>
              <a:t>AOD</a:t>
            </a:r>
            <a:r>
              <a:rPr lang="zh-CN" altLang="en-US" dirty="0"/>
              <a:t>数据的缺失与不完整问题；另一个问题是由于当前的方法进行</a:t>
            </a:r>
            <a:r>
              <a:rPr lang="en-US" altLang="zh-CN" dirty="0"/>
              <a:t>AOD</a:t>
            </a:r>
            <a:r>
              <a:rPr lang="zh-CN" altLang="en-US" dirty="0"/>
              <a:t>模拟的误差较大。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数据缺失与不完整性：卫星</a:t>
            </a:r>
            <a:r>
              <a:rPr lang="en-US" altLang="zh-CN" dirty="0"/>
              <a:t>AOD</a:t>
            </a:r>
            <a:r>
              <a:rPr lang="zh-CN" altLang="en-US" dirty="0"/>
              <a:t>数据由于云层、雪覆盖等原因，常常出现数据缺失，尤其是在地面没有有效观测的区域。地面监测站点的</a:t>
            </a:r>
            <a:r>
              <a:rPr lang="en-US" altLang="zh-CN" dirty="0"/>
              <a:t>AOD</a:t>
            </a:r>
            <a:r>
              <a:rPr lang="zh-CN" altLang="en-US" dirty="0"/>
              <a:t>数据由于分布稀疏，无法提供完整的空间覆盖，限制了空气质量的全面评估。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数据融合和补全：通过多模态数据融合，结合来自</a:t>
            </a:r>
            <a:r>
              <a:rPr lang="en-US" altLang="zh-CN" dirty="0"/>
              <a:t>Himawari-8</a:t>
            </a:r>
            <a:r>
              <a:rPr lang="zh-CN" altLang="en-US" dirty="0"/>
              <a:t>卫星的</a:t>
            </a:r>
            <a:r>
              <a:rPr lang="en-US" altLang="zh-CN" dirty="0"/>
              <a:t>AOD</a:t>
            </a:r>
            <a:r>
              <a:rPr lang="zh-CN" altLang="en-US" dirty="0"/>
              <a:t>数据、地面监测站的空气质量数据（如</a:t>
            </a:r>
            <a:r>
              <a:rPr lang="en-US" altLang="zh-CN" dirty="0"/>
              <a:t>PM2.5</a:t>
            </a:r>
            <a:r>
              <a:rPr lang="zh-CN" altLang="en-US" dirty="0"/>
              <a:t>、</a:t>
            </a:r>
            <a:r>
              <a:rPr lang="en-US" altLang="zh-CN" dirty="0"/>
              <a:t>PM10</a:t>
            </a:r>
            <a:r>
              <a:rPr lang="zh-CN" altLang="en-US" dirty="0"/>
              <a:t>）以及</a:t>
            </a:r>
            <a:r>
              <a:rPr lang="en-US" altLang="zh-CN" dirty="0"/>
              <a:t>MERRA-2</a:t>
            </a:r>
            <a:r>
              <a:rPr lang="zh-CN" altLang="en-US" dirty="0"/>
              <a:t>数值模拟数据，文章提出了一种填补</a:t>
            </a:r>
            <a:r>
              <a:rPr lang="en-US" altLang="zh-CN" dirty="0"/>
              <a:t>AOD</a:t>
            </a:r>
            <a:r>
              <a:rPr lang="zh-CN" altLang="en-US" dirty="0"/>
              <a:t>数据空缺并提升数据质量的方法，生成了高质量的全覆盖</a:t>
            </a:r>
            <a:r>
              <a:rPr lang="en-US" altLang="zh-CN" dirty="0"/>
              <a:t>AOD</a:t>
            </a:r>
            <a:r>
              <a:rPr lang="zh-CN" altLang="en-US" dirty="0"/>
              <a:t>图。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精力管理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图</a:t>
            </a:r>
            <a:r>
              <a:rPr lang="en-US" altLang="zh-CN"/>
              <a:t>1</a:t>
            </a:r>
            <a:r>
              <a:rPr lang="zh-CN" altLang="en-US"/>
              <a:t>展示了全覆盖气溶胶光学厚度（</a:t>
            </a:r>
            <a:r>
              <a:rPr lang="en-US" altLang="zh-CN"/>
              <a:t>AOD</a:t>
            </a:r>
            <a:r>
              <a:rPr lang="zh-CN" altLang="en-US"/>
              <a:t>）制图方法的流程图，主要分为三个核心部分：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### 1. **</a:t>
            </a:r>
            <a:r>
              <a:rPr lang="zh-CN" altLang="en-US"/>
              <a:t>卫星观测与地面数据预处理</a:t>
            </a:r>
            <a:r>
              <a:rPr lang="en-US" altLang="zh-CN"/>
              <a:t>**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卫星观测处理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</a:t>
            </a:r>
            <a:r>
              <a:rPr lang="zh-CN" altLang="en-US"/>
              <a:t>将卫星观测的</a:t>
            </a:r>
            <a:r>
              <a:rPr lang="en-US" altLang="zh-CN"/>
              <a:t>AOD</a:t>
            </a:r>
            <a:r>
              <a:rPr lang="zh-CN" altLang="en-US"/>
              <a:t>数据重排为二维时空矩阵，通过</a:t>
            </a:r>
            <a:r>
              <a:rPr lang="en-US" altLang="zh-CN"/>
              <a:t>**</a:t>
            </a:r>
            <a:r>
              <a:rPr lang="zh-CN" altLang="en-US"/>
              <a:t>迭代经验正交函数重建（</a:t>
            </a:r>
            <a:r>
              <a:rPr lang="en-US" altLang="zh-CN"/>
              <a:t>Iterative EOF reconstruction</a:t>
            </a:r>
            <a:r>
              <a:rPr lang="zh-CN" altLang="en-US"/>
              <a:t>）</a:t>
            </a:r>
            <a:r>
              <a:rPr lang="en-US" altLang="zh-CN"/>
              <a:t>**</a:t>
            </a:r>
            <a:r>
              <a:rPr lang="zh-CN" altLang="en-US"/>
              <a:t>填补数据缺口，生成无缺口的</a:t>
            </a:r>
            <a:r>
              <a:rPr lang="en-US" altLang="zh-CN"/>
              <a:t>AOD</a:t>
            </a:r>
            <a:r>
              <a:rPr lang="zh-CN" altLang="en-US"/>
              <a:t>（</a:t>
            </a:r>
            <a:r>
              <a:rPr lang="en-US" altLang="zh-CN"/>
              <a:t>Gap-filled AOD</a:t>
            </a:r>
            <a:r>
              <a:rPr lang="zh-CN" altLang="en-US"/>
              <a:t>）。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数值模拟数据降尺度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</a:t>
            </a:r>
            <a:r>
              <a:rPr lang="zh-CN" altLang="en-US"/>
              <a:t>对数值模拟的</a:t>
            </a:r>
            <a:r>
              <a:rPr lang="en-US" altLang="zh-CN"/>
              <a:t>AOD</a:t>
            </a:r>
            <a:r>
              <a:rPr lang="zh-CN" altLang="en-US"/>
              <a:t>数据进行降尺度处理（</a:t>
            </a:r>
            <a:r>
              <a:rPr lang="en-US" altLang="zh-CN"/>
              <a:t>Downscaling</a:t>
            </a:r>
            <a:r>
              <a:rPr lang="zh-CN" altLang="en-US"/>
              <a:t>），匹配目标空间分辨率，得到重采样</a:t>
            </a:r>
            <a:r>
              <a:rPr lang="en-US" altLang="zh-CN"/>
              <a:t>AOD</a:t>
            </a:r>
            <a:r>
              <a:rPr lang="zh-CN" altLang="en-US"/>
              <a:t>（</a:t>
            </a:r>
            <a:r>
              <a:rPr lang="en-US" altLang="zh-CN"/>
              <a:t>Resampled AOD</a:t>
            </a:r>
            <a:r>
              <a:rPr lang="zh-CN" altLang="en-US"/>
              <a:t>）。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地面空气质量数据利用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</a:t>
            </a:r>
            <a:r>
              <a:rPr lang="zh-CN" altLang="en-US"/>
              <a:t>基于地面空气质量监测数据（如</a:t>
            </a:r>
            <a:r>
              <a:rPr lang="en-US" altLang="zh-CN"/>
              <a:t>PM</a:t>
            </a:r>
            <a:r>
              <a:rPr lang="en-US" altLang="en-US"/>
              <a:t>₂</a:t>
            </a:r>
            <a:r>
              <a:rPr lang="en-US" altLang="zh-CN"/>
              <a:t>.</a:t>
            </a:r>
            <a:r>
              <a:rPr lang="en-US" altLang="en-US"/>
              <a:t>₅</a:t>
            </a:r>
            <a:r>
              <a:rPr lang="zh-CN" altLang="en-US"/>
              <a:t>、</a:t>
            </a:r>
            <a:r>
              <a:rPr lang="en-US" altLang="zh-CN"/>
              <a:t>PM</a:t>
            </a:r>
            <a:r>
              <a:rPr lang="en-US" altLang="en-US"/>
              <a:t>₁₀</a:t>
            </a:r>
            <a:r>
              <a:rPr lang="zh-CN" altLang="en-US"/>
              <a:t>等），通过</a:t>
            </a:r>
            <a:r>
              <a:rPr lang="en-US" altLang="zh-CN"/>
              <a:t>**</a:t>
            </a:r>
            <a:r>
              <a:rPr lang="zh-CN" altLang="en-US"/>
              <a:t>随机森林模型（</a:t>
            </a:r>
            <a:r>
              <a:rPr lang="en-US" altLang="zh-CN"/>
              <a:t>Random forest model</a:t>
            </a:r>
            <a:r>
              <a:rPr lang="zh-CN" altLang="en-US"/>
              <a:t>）</a:t>
            </a:r>
            <a:r>
              <a:rPr lang="en-US" altLang="zh-CN"/>
              <a:t>**</a:t>
            </a:r>
            <a:r>
              <a:rPr lang="zh-CN" altLang="en-US"/>
              <a:t>估算地面</a:t>
            </a:r>
            <a:r>
              <a:rPr lang="en-US" altLang="zh-CN"/>
              <a:t>AOD</a:t>
            </a:r>
            <a:r>
              <a:rPr lang="zh-CN" altLang="en-US"/>
              <a:t>（</a:t>
            </a:r>
            <a:r>
              <a:rPr lang="en-US" altLang="zh-CN"/>
              <a:t>In situ AOD estimation</a:t>
            </a:r>
            <a:r>
              <a:rPr lang="zh-CN" altLang="en-US"/>
              <a:t>）。</a:t>
            </a:r>
            <a:r>
              <a:rPr lang="en-US" altLang="zh-CN"/>
              <a:t> 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### 2. **</a:t>
            </a:r>
            <a:r>
              <a:rPr lang="zh-CN" altLang="en-US"/>
              <a:t>多尺度</a:t>
            </a:r>
            <a:r>
              <a:rPr lang="en-US" altLang="zh-CN"/>
              <a:t>AOD</a:t>
            </a:r>
            <a:r>
              <a:rPr lang="zh-CN" altLang="en-US"/>
              <a:t>数据融合</a:t>
            </a:r>
            <a:r>
              <a:rPr lang="en-US" altLang="zh-CN"/>
              <a:t>**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背景场与观测端建模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**</a:t>
            </a:r>
            <a:r>
              <a:rPr lang="zh-CN" altLang="en-US"/>
              <a:t>背景场（</a:t>
            </a:r>
            <a:r>
              <a:rPr lang="en-US" altLang="zh-CN"/>
              <a:t>Background</a:t>
            </a:r>
            <a:r>
              <a:rPr lang="zh-CN" altLang="en-US"/>
              <a:t>）</a:t>
            </a:r>
            <a:r>
              <a:rPr lang="en-US" altLang="zh-CN"/>
              <a:t>**</a:t>
            </a:r>
            <a:r>
              <a:rPr lang="zh-CN" altLang="en-US"/>
              <a:t>：建模背景场的相关长度（</a:t>
            </a:r>
            <a:r>
              <a:rPr lang="en-US" altLang="zh-CN"/>
              <a:t>Correlation length</a:t>
            </a:r>
            <a:r>
              <a:rPr lang="zh-CN" altLang="en-US"/>
              <a:t>），选择合适数据参与融合。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**</a:t>
            </a:r>
            <a:r>
              <a:rPr lang="zh-CN" altLang="en-US"/>
              <a:t>观测端（</a:t>
            </a:r>
            <a:r>
              <a:rPr lang="en-US" altLang="zh-CN"/>
              <a:t>Observation</a:t>
            </a:r>
            <a:r>
              <a:rPr lang="zh-CN" altLang="en-US"/>
              <a:t>）</a:t>
            </a:r>
            <a:r>
              <a:rPr lang="en-US" altLang="zh-CN"/>
              <a:t>**</a:t>
            </a:r>
            <a:r>
              <a:rPr lang="zh-CN" altLang="en-US"/>
              <a:t>：建模误差协方差（</a:t>
            </a:r>
            <a:r>
              <a:rPr lang="en-US" altLang="zh-CN"/>
              <a:t>Error covariance</a:t>
            </a:r>
            <a:r>
              <a:rPr lang="zh-CN" altLang="en-US"/>
              <a:t>），选择有效观测数据。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- **</a:t>
            </a:r>
            <a:r>
              <a:rPr lang="zh-CN" altLang="en-US"/>
              <a:t>融合公式应用</a:t>
            </a:r>
            <a:r>
              <a:rPr lang="en-US" altLang="zh-CN"/>
              <a:t>**</a:t>
            </a:r>
            <a:r>
              <a:rPr lang="zh-CN" altLang="en-US"/>
              <a:t>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- </a:t>
            </a:r>
            <a:r>
              <a:rPr lang="zh-CN" altLang="en-US"/>
              <a:t>通过公式</a:t>
            </a:r>
            <a:r>
              <a:rPr lang="en-US" altLang="zh-CN"/>
              <a:t> \( x_a = x_b + K(Y_o - HX_b)  </a:t>
            </a:r>
            <a:r>
              <a:rPr lang="zh-CN" altLang="en-US"/>
              <a:t>实现融合。其中：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  - \( x_b  </a:t>
            </a:r>
            <a:r>
              <a:rPr lang="zh-CN" altLang="en-US"/>
              <a:t>为背景场数据（如</a:t>
            </a:r>
            <a:r>
              <a:rPr lang="en-US" altLang="zh-CN"/>
              <a:t>MERRA-2</a:t>
            </a:r>
            <a:r>
              <a:rPr lang="zh-CN" altLang="en-US"/>
              <a:t>模拟</a:t>
            </a:r>
            <a:r>
              <a:rPr lang="en-US" altLang="zh-CN"/>
              <a:t>AOD</a:t>
            </a:r>
            <a:r>
              <a:rPr lang="zh-CN" altLang="en-US"/>
              <a:t>）；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  - \( Y_o  </a:t>
            </a:r>
            <a:r>
              <a:rPr lang="zh-CN" altLang="en-US"/>
              <a:t>为观测数据（如填补缺口后的卫星</a:t>
            </a:r>
            <a:r>
              <a:rPr lang="en-US" altLang="zh-CN"/>
              <a:t>AOD</a:t>
            </a:r>
            <a:r>
              <a:rPr lang="zh-CN" altLang="en-US"/>
              <a:t>、地面估算</a:t>
            </a:r>
            <a:r>
              <a:rPr lang="en-US" altLang="zh-CN"/>
              <a:t>AOD</a:t>
            </a:r>
            <a:r>
              <a:rPr lang="zh-CN" altLang="en-US"/>
              <a:t>）；</a:t>
            </a:r>
            <a:r>
              <a:rPr lang="en-US" altLang="zh-CN"/>
              <a:t>  </a:t>
            </a:r>
            <a:endParaRPr lang="en-US" altLang="zh-CN"/>
          </a:p>
          <a:p>
            <a:r>
              <a:rPr lang="en-US" altLang="zh-CN"/>
              <a:t>    - \( H  </a:t>
            </a:r>
            <a:r>
              <a:rPr lang="zh-CN" altLang="en-US"/>
              <a:t>为观测算子，</a:t>
            </a:r>
            <a:r>
              <a:rPr lang="en-US" altLang="zh-CN"/>
              <a:t>\( K  </a:t>
            </a:r>
            <a:r>
              <a:rPr lang="zh-CN" altLang="en-US"/>
              <a:t>为卡尔曼增益，通过计算背景场与观测端的误差协方差确定，最终生成融合后的</a:t>
            </a:r>
            <a:r>
              <a:rPr lang="en-US" altLang="zh-CN"/>
              <a:t>AOD</a:t>
            </a:r>
            <a:r>
              <a:rPr lang="zh-CN" altLang="en-US"/>
              <a:t>（</a:t>
            </a:r>
            <a:r>
              <a:rPr lang="en-US" altLang="zh-CN"/>
              <a:t>\( x_a </a:t>
            </a:r>
            <a:r>
              <a:rPr lang="zh-CN" altLang="en-US"/>
              <a:t>）。</a:t>
            </a:r>
            <a:r>
              <a:rPr lang="en-US" altLang="zh-CN"/>
              <a:t>  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### 3. **</a:t>
            </a:r>
            <a:r>
              <a:rPr lang="zh-CN" altLang="en-US"/>
              <a:t>生成全覆盖</a:t>
            </a:r>
            <a:r>
              <a:rPr lang="en-US" altLang="zh-CN"/>
              <a:t>AOD</a:t>
            </a:r>
            <a:r>
              <a:rPr lang="zh-CN" altLang="en-US"/>
              <a:t>地图</a:t>
            </a:r>
            <a:r>
              <a:rPr lang="en-US" altLang="zh-CN"/>
              <a:t>**  </a:t>
            </a:r>
            <a:endParaRPr lang="en-US" altLang="zh-CN"/>
          </a:p>
          <a:p>
            <a:r>
              <a:rPr lang="en-US" altLang="zh-CN"/>
              <a:t>- </a:t>
            </a:r>
            <a:r>
              <a:rPr lang="zh-CN" altLang="en-US"/>
              <a:t>经过多尺度融合后，输出</a:t>
            </a:r>
            <a:r>
              <a:rPr lang="en-US" altLang="zh-CN"/>
              <a:t>**</a:t>
            </a:r>
            <a:r>
              <a:rPr lang="zh-CN" altLang="en-US"/>
              <a:t>时空连续的日间每小时全覆盖</a:t>
            </a:r>
            <a:r>
              <a:rPr lang="en-US" altLang="zh-CN"/>
              <a:t>AOD</a:t>
            </a:r>
            <a:r>
              <a:rPr lang="zh-CN" altLang="en-US"/>
              <a:t>地图（</a:t>
            </a:r>
            <a:r>
              <a:rPr lang="en-US" altLang="zh-CN"/>
              <a:t>Spatially complete daytime hourly AOD maps</a:t>
            </a:r>
            <a:r>
              <a:rPr lang="zh-CN" altLang="en-US"/>
              <a:t>）</a:t>
            </a:r>
            <a:r>
              <a:rPr lang="en-US" altLang="zh-CN"/>
              <a:t>**</a:t>
            </a:r>
            <a:r>
              <a:rPr lang="zh-CN" altLang="en-US"/>
              <a:t>，实现对气溶胶分布的完整刻画，用于空气质量动态评估。</a:t>
            </a:r>
            <a:r>
              <a:rPr lang="en-US" altLang="zh-CN"/>
              <a:t>  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该流程通过整合卫星观测、数值模拟、地面数据，结合数据填补、降尺度、机器学习与最优插值融合，解决了传统</a:t>
            </a:r>
            <a:r>
              <a:rPr lang="en-US" altLang="zh-CN"/>
              <a:t>AOD</a:t>
            </a:r>
            <a:r>
              <a:rPr lang="zh-CN" altLang="en-US"/>
              <a:t>数据覆盖不全的问题，提升了</a:t>
            </a:r>
            <a:r>
              <a:rPr lang="en-US" altLang="zh-CN"/>
              <a:t>AOD</a:t>
            </a:r>
            <a:r>
              <a:rPr lang="zh-CN" altLang="en-US"/>
              <a:t>制图的时空连续性与精度。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最上图：图示阶段处理后得到三类数据，各自作用如下：</a:t>
            </a:r>
            <a:endParaRPr lang="zh-CN" altLang="en-US"/>
          </a:p>
          <a:p>
            <a:r>
              <a:rPr lang="en-US" altLang="zh-CN"/>
              <a:t>Gap-filled AOD</a:t>
            </a:r>
            <a:r>
              <a:rPr lang="zh-CN" altLang="en-US"/>
              <a:t>（填补缺口的卫星</a:t>
            </a:r>
            <a:r>
              <a:rPr lang="en-US" altLang="zh-CN"/>
              <a:t> AOD</a:t>
            </a:r>
            <a:r>
              <a:rPr lang="zh-CN" altLang="en-US"/>
              <a:t>）：通过迭代</a:t>
            </a:r>
            <a:r>
              <a:rPr lang="en-US" altLang="zh-CN"/>
              <a:t> EOF </a:t>
            </a:r>
            <a:r>
              <a:rPr lang="zh-CN" altLang="en-US"/>
              <a:t>重建，解决卫星观测数据因云层遮挡等导致的时空缺口问题，提升卫星</a:t>
            </a:r>
            <a:r>
              <a:rPr lang="en-US" altLang="zh-CN"/>
              <a:t> AOD </a:t>
            </a:r>
            <a:r>
              <a:rPr lang="zh-CN" altLang="en-US"/>
              <a:t>的空间覆盖完整性，为后续融合提供更连续的卫星遥感</a:t>
            </a:r>
            <a:r>
              <a:rPr lang="en-US" altLang="zh-CN"/>
              <a:t> AOD </a:t>
            </a:r>
            <a:r>
              <a:rPr lang="zh-CN" altLang="en-US"/>
              <a:t>基础数据。</a:t>
            </a:r>
            <a:endParaRPr lang="zh-CN" altLang="en-US"/>
          </a:p>
          <a:p>
            <a:r>
              <a:rPr lang="en-US" altLang="zh-CN"/>
              <a:t>Resampled AOD</a:t>
            </a:r>
            <a:r>
              <a:rPr lang="zh-CN" altLang="en-US"/>
              <a:t>（重采样的数值模拟</a:t>
            </a:r>
            <a:r>
              <a:rPr lang="en-US" altLang="zh-CN"/>
              <a:t> AOD</a:t>
            </a:r>
            <a:r>
              <a:rPr lang="zh-CN" altLang="en-US"/>
              <a:t>）：对数值模拟数据（如</a:t>
            </a:r>
            <a:r>
              <a:rPr lang="en-US" altLang="zh-CN"/>
              <a:t> MERRA-2</a:t>
            </a:r>
            <a:r>
              <a:rPr lang="zh-CN" altLang="en-US"/>
              <a:t>）降尺度处理，使其空间分辨率与其他数据（如卫星</a:t>
            </a:r>
            <a:r>
              <a:rPr lang="en-US" altLang="zh-CN"/>
              <a:t> AOD</a:t>
            </a:r>
            <a:r>
              <a:rPr lang="zh-CN" altLang="en-US"/>
              <a:t>）匹配，确保多源数据在同一尺度下融合，发挥数值模拟数据覆盖完整的优势。</a:t>
            </a:r>
            <a:endParaRPr lang="zh-CN" altLang="en-US"/>
          </a:p>
          <a:p>
            <a:r>
              <a:rPr lang="en-US" altLang="zh-CN"/>
              <a:t>In situ AOD estimation</a:t>
            </a:r>
            <a:r>
              <a:rPr lang="zh-CN" altLang="en-US"/>
              <a:t>（地面估算</a:t>
            </a:r>
            <a:r>
              <a:rPr lang="en-US" altLang="zh-CN"/>
              <a:t> AOD</a:t>
            </a:r>
            <a:r>
              <a:rPr lang="zh-CN" altLang="en-US"/>
              <a:t>）：利用地面空气质量数据（</a:t>
            </a:r>
            <a:r>
              <a:rPr lang="en-US" altLang="zh-CN"/>
              <a:t>PM</a:t>
            </a:r>
            <a:r>
              <a:rPr lang="en-US" altLang="en-US"/>
              <a:t>₂</a:t>
            </a:r>
            <a:r>
              <a:rPr lang="en-US" altLang="zh-CN"/>
              <a:t>.</a:t>
            </a:r>
            <a:r>
              <a:rPr lang="en-US" altLang="en-US"/>
              <a:t>₅</a:t>
            </a:r>
            <a:r>
              <a:rPr lang="zh-CN" altLang="en-US"/>
              <a:t>等）结合随机森林模型估算</a:t>
            </a:r>
            <a:r>
              <a:rPr lang="en-US" altLang="zh-CN"/>
              <a:t> AOD</a:t>
            </a:r>
            <a:r>
              <a:rPr lang="zh-CN" altLang="en-US"/>
              <a:t>，构建高密度虚拟监测网络，弥补地面实测站点稀疏的缺陷，为融合提供更丰富的局地</a:t>
            </a:r>
            <a:r>
              <a:rPr lang="en-US" altLang="zh-CN"/>
              <a:t> AOD </a:t>
            </a:r>
            <a:r>
              <a:rPr lang="zh-CN" altLang="en-US"/>
              <a:t>信息。</a:t>
            </a:r>
            <a:endParaRPr lang="zh-CN" altLang="en-US"/>
          </a:p>
          <a:p>
            <a:r>
              <a:rPr lang="zh-CN" altLang="en-US"/>
              <a:t>整体作用：这三类数据是下一阶段</a:t>
            </a:r>
            <a:r>
              <a:rPr lang="en-US" altLang="zh-CN"/>
              <a:t> “</a:t>
            </a:r>
            <a:r>
              <a:rPr lang="zh-CN" altLang="en-US"/>
              <a:t>多尺度</a:t>
            </a:r>
            <a:r>
              <a:rPr lang="en-US" altLang="zh-CN"/>
              <a:t> AOD </a:t>
            </a:r>
            <a:r>
              <a:rPr lang="zh-CN" altLang="en-US"/>
              <a:t>数据融合</a:t>
            </a:r>
            <a:r>
              <a:rPr lang="en-US" altLang="zh-CN"/>
              <a:t>” </a:t>
            </a:r>
            <a:r>
              <a:rPr lang="zh-CN" altLang="en-US"/>
              <a:t>的核心输入，分别从卫星遥感完整性、数值模拟适配性、地面局地准确性三个维度，为最终生成时空连续的全覆盖</a:t>
            </a:r>
            <a:r>
              <a:rPr lang="en-US" altLang="zh-CN"/>
              <a:t> AOD </a:t>
            </a:r>
            <a:r>
              <a:rPr lang="zh-CN" altLang="en-US"/>
              <a:t>地图奠定基础，解决单一数据源的局限性。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多尺度</a:t>
            </a:r>
            <a:r>
              <a:rPr lang="en-US" altLang="zh-CN"/>
              <a:t> AOD </a:t>
            </a:r>
            <a:r>
              <a:rPr lang="zh-CN" altLang="en-US"/>
              <a:t>数据融合阶段的核心输入及输入方式如下：</a:t>
            </a:r>
            <a:r>
              <a:rPr lang="en-US" altLang="zh-CN"/>
              <a:t>Gap-filled AOD</a:t>
            </a:r>
            <a:r>
              <a:rPr lang="zh-CN" altLang="en-US"/>
              <a:t>（填补缺口的卫星</a:t>
            </a:r>
            <a:r>
              <a:rPr lang="en-US" altLang="zh-CN"/>
              <a:t> AOD</a:t>
            </a:r>
            <a:r>
              <a:rPr lang="zh-CN" altLang="en-US"/>
              <a:t>）：作为观测数据（</a:t>
            </a:r>
            <a:r>
              <a:rPr lang="en-US" altLang="zh-CN"/>
              <a:t>\(Y_o</a:t>
            </a:r>
            <a:r>
              <a:rPr lang="zh-CN" altLang="en-US"/>
              <a:t>），经</a:t>
            </a:r>
            <a:r>
              <a:rPr lang="en-US" altLang="zh-CN"/>
              <a:t> “</a:t>
            </a:r>
            <a:r>
              <a:rPr lang="zh-CN" altLang="en-US"/>
              <a:t>数据选择</a:t>
            </a:r>
            <a:r>
              <a:rPr lang="en-US" altLang="zh-CN"/>
              <a:t>” </a:t>
            </a:r>
            <a:r>
              <a:rPr lang="zh-CN" altLang="en-US"/>
              <a:t>筛选有效部分后，参与融合公式</a:t>
            </a:r>
            <a:r>
              <a:rPr lang="en-US" altLang="en-US"/>
              <a:t> </a:t>
            </a:r>
            <a:r>
              <a:rPr lang="en-US" altLang="zh-CN"/>
              <a:t>\(x_a = x_b + K(Y_o - HX_b)</a:t>
            </a:r>
            <a:r>
              <a:rPr lang="zh-CN" altLang="en-US"/>
              <a:t>，用于修正背景场偏差，提供卫星遥感层面的</a:t>
            </a:r>
            <a:r>
              <a:rPr lang="en-US" altLang="zh-CN"/>
              <a:t> AOD </a:t>
            </a:r>
            <a:r>
              <a:rPr lang="zh-CN" altLang="en-US"/>
              <a:t>观测信息。</a:t>
            </a:r>
            <a:r>
              <a:rPr lang="en-US" altLang="zh-CN"/>
              <a:t>Resampled AOD</a:t>
            </a:r>
            <a:r>
              <a:rPr lang="zh-CN" altLang="en-US"/>
              <a:t>（重采样的数值模拟</a:t>
            </a:r>
            <a:r>
              <a:rPr lang="en-US" altLang="zh-CN"/>
              <a:t> AOD</a:t>
            </a:r>
            <a:r>
              <a:rPr lang="zh-CN" altLang="en-US"/>
              <a:t>）：作为背景场数据（</a:t>
            </a:r>
            <a:r>
              <a:rPr lang="en-US" altLang="zh-CN"/>
              <a:t>\(x_b</a:t>
            </a:r>
            <a:r>
              <a:rPr lang="zh-CN" altLang="en-US"/>
              <a:t>），先通过</a:t>
            </a:r>
            <a:r>
              <a:rPr lang="en-US" altLang="zh-CN"/>
              <a:t> “</a:t>
            </a:r>
            <a:r>
              <a:rPr lang="zh-CN" altLang="en-US"/>
              <a:t>建模相关长度</a:t>
            </a:r>
            <a:r>
              <a:rPr lang="en-US" altLang="zh-CN"/>
              <a:t>” </a:t>
            </a:r>
            <a:r>
              <a:rPr lang="zh-CN" altLang="en-US"/>
              <a:t>分析空间相关性，再经</a:t>
            </a:r>
            <a:r>
              <a:rPr lang="en-US" altLang="zh-CN"/>
              <a:t> “</a:t>
            </a:r>
            <a:r>
              <a:rPr lang="zh-CN" altLang="en-US"/>
              <a:t>数据选择</a:t>
            </a:r>
            <a:r>
              <a:rPr lang="en-US" altLang="zh-CN"/>
              <a:t>” </a:t>
            </a:r>
            <a:r>
              <a:rPr lang="zh-CN" altLang="en-US"/>
              <a:t>筛选，作为融合的基础宏观场，提供数值模拟的</a:t>
            </a:r>
            <a:r>
              <a:rPr lang="en-US" altLang="zh-CN"/>
              <a:t> AOD </a:t>
            </a:r>
            <a:r>
              <a:rPr lang="zh-CN" altLang="en-US"/>
              <a:t>背景信息。</a:t>
            </a:r>
            <a:r>
              <a:rPr lang="en-US" altLang="zh-CN"/>
              <a:t>In situ AOD estimation</a:t>
            </a:r>
            <a:r>
              <a:rPr lang="zh-CN" altLang="en-US"/>
              <a:t>（地面估算</a:t>
            </a:r>
            <a:r>
              <a:rPr lang="en-US" altLang="zh-CN"/>
              <a:t> AOD</a:t>
            </a:r>
            <a:r>
              <a:rPr lang="zh-CN" altLang="en-US"/>
              <a:t>）：作为另一部分观测数据（</a:t>
            </a:r>
            <a:r>
              <a:rPr lang="en-US" altLang="zh-CN"/>
              <a:t>\(Y_o</a:t>
            </a:r>
            <a:r>
              <a:rPr lang="zh-CN" altLang="en-US"/>
              <a:t>），经</a:t>
            </a:r>
            <a:r>
              <a:rPr lang="en-US" altLang="zh-CN"/>
              <a:t> “</a:t>
            </a:r>
            <a:r>
              <a:rPr lang="zh-CN" altLang="en-US"/>
              <a:t>数据选择</a:t>
            </a:r>
            <a:r>
              <a:rPr lang="en-US" altLang="zh-CN"/>
              <a:t>” </a:t>
            </a:r>
            <a:r>
              <a:rPr lang="zh-CN" altLang="en-US"/>
              <a:t>后融入公式。其高密度的局地</a:t>
            </a:r>
            <a:r>
              <a:rPr lang="en-US" altLang="zh-CN"/>
              <a:t> AOD </a:t>
            </a:r>
            <a:r>
              <a:rPr lang="zh-CN" altLang="en-US"/>
              <a:t>估算结果，强化融合数据对地面污染细节的刻画能力。三类数据通过数据筛选、误差建模（如观测端的误差协方差分析）和相关性分析（背景场的相关长度建模），以观测数据和背景场的角色输入融合公式，通过卡尔曼增益（</a:t>
            </a:r>
            <a:r>
              <a:rPr lang="en-US" altLang="zh-CN"/>
              <a:t>K</a:t>
            </a:r>
            <a:r>
              <a:rPr lang="zh-CN" altLang="en-US"/>
              <a:t>）分配权重，最终整合生成时空连续的全覆盖</a:t>
            </a:r>
            <a:r>
              <a:rPr lang="en-US" altLang="zh-CN"/>
              <a:t> AOD </a:t>
            </a:r>
            <a:r>
              <a:rPr lang="zh-CN" altLang="en-US"/>
              <a:t>地图。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为什么用公式</a:t>
            </a:r>
            <a:r>
              <a:rPr lang="en-US" altLang="zh-CN"/>
              <a:t>\(x_a = x_b + K(Y_o - HX_b)</a:t>
            </a:r>
            <a:r>
              <a:rPr lang="en-US" altLang="en-US"/>
              <a:t> </a:t>
            </a:r>
            <a:r>
              <a:rPr lang="zh-CN"/>
              <a:t>：</a:t>
            </a:r>
            <a:endParaRPr lang="en-US" altLang="en-US"/>
          </a:p>
          <a:p>
            <a:r>
              <a:rPr lang="zh-CN" altLang="en-US"/>
              <a:t>公式</a:t>
            </a:r>
            <a:r>
              <a:rPr lang="en-US" altLang="en-US"/>
              <a:t> </a:t>
            </a:r>
            <a:r>
              <a:rPr lang="en-US" altLang="zh-CN"/>
              <a:t>\(x_a = x_b + K(Y_o - HX_b)</a:t>
            </a:r>
            <a:r>
              <a:rPr lang="en-US" altLang="en-US"/>
              <a:t> </a:t>
            </a:r>
            <a:r>
              <a:rPr lang="zh-CN" altLang="en-US"/>
              <a:t>是</a:t>
            </a:r>
            <a:r>
              <a:rPr lang="en-US" altLang="en-US"/>
              <a:t> </a:t>
            </a:r>
            <a:r>
              <a:rPr lang="zh-CN" altLang="en-US"/>
              <a:t>最优插值（</a:t>
            </a:r>
            <a:r>
              <a:rPr lang="en-US" altLang="zh-CN"/>
              <a:t>Optimal Interpolation, OI</a:t>
            </a:r>
            <a:r>
              <a:rPr lang="zh-CN" altLang="en-US"/>
              <a:t>）</a:t>
            </a:r>
            <a:r>
              <a:rPr lang="en-US" altLang="en-US"/>
              <a:t> </a:t>
            </a:r>
            <a:r>
              <a:rPr lang="zh-CN" altLang="en-US"/>
              <a:t>或</a:t>
            </a:r>
            <a:r>
              <a:rPr lang="en-US" altLang="en-US"/>
              <a:t> </a:t>
            </a:r>
            <a:r>
              <a:rPr lang="zh-CN" altLang="en-US"/>
              <a:t>卡尔曼滤波</a:t>
            </a:r>
            <a:r>
              <a:rPr lang="en-US" altLang="en-US"/>
              <a:t> </a:t>
            </a:r>
            <a:r>
              <a:rPr lang="zh-CN" altLang="en-US"/>
              <a:t>融合框架的核心表达，用于整合多源数据优势</a:t>
            </a:r>
            <a:endParaRPr lang="zh-CN" altLang="en-US"/>
          </a:p>
          <a:p>
            <a:r>
              <a:rPr lang="en-US" altLang="zh-CN"/>
              <a:t>1.</a:t>
            </a:r>
            <a:r>
              <a:rPr lang="en-US" altLang="en-US"/>
              <a:t> </a:t>
            </a:r>
            <a:r>
              <a:rPr lang="zh-CN" altLang="en-US"/>
              <a:t>融合背景场与观测数据的优势</a:t>
            </a:r>
            <a:r>
              <a:rPr lang="en-US" altLang="zh-CN"/>
              <a:t>\(x_b</a:t>
            </a:r>
            <a:r>
              <a:rPr lang="zh-CN" altLang="en-US"/>
              <a:t>（背景场）：通常来自数值模拟（如</a:t>
            </a:r>
            <a:r>
              <a:rPr lang="en-US" altLang="zh-CN"/>
              <a:t> MERRA-2 AOD</a:t>
            </a:r>
            <a:r>
              <a:rPr lang="zh-CN" altLang="en-US"/>
              <a:t>），具有完整的空间覆盖和宏观趋势，但存在系统性偏差（如模拟误差）。</a:t>
            </a:r>
            <a:r>
              <a:rPr lang="en-US" altLang="zh-CN"/>
              <a:t>\(Y_o</a:t>
            </a:r>
            <a:r>
              <a:rPr lang="zh-CN" altLang="en-US"/>
              <a:t>（观测数据）：如卫星填补缺口的</a:t>
            </a:r>
            <a:r>
              <a:rPr lang="en-US" altLang="zh-CN"/>
              <a:t> AOD</a:t>
            </a:r>
            <a:r>
              <a:rPr lang="zh-CN" altLang="en-US"/>
              <a:t>、地面估算</a:t>
            </a:r>
            <a:r>
              <a:rPr lang="en-US" altLang="zh-CN"/>
              <a:t> AOD</a:t>
            </a:r>
            <a:r>
              <a:rPr lang="zh-CN" altLang="en-US"/>
              <a:t>，具有局部高精度，但可能存在覆盖不完整（卫星原缺口）或稀疏（地面站点）的问题。公式通过</a:t>
            </a:r>
            <a:r>
              <a:rPr lang="en-US" altLang="en-US"/>
              <a:t> </a:t>
            </a:r>
            <a:r>
              <a:rPr lang="zh-CN" altLang="en-US"/>
              <a:t>残差修正机制（</a:t>
            </a:r>
            <a:r>
              <a:rPr lang="en-US" altLang="zh-CN"/>
              <a:t>\(Y_o - HX_b</a:t>
            </a:r>
            <a:r>
              <a:rPr lang="zh-CN" altLang="en-US"/>
              <a:t>），利用观测数据修正背景场偏差，同时保留背景场的空间连续性，实现</a:t>
            </a:r>
            <a:r>
              <a:rPr lang="en-US" altLang="zh-CN"/>
              <a:t> “</a:t>
            </a:r>
            <a:r>
              <a:rPr lang="zh-CN" altLang="en-US"/>
              <a:t>宏观趋势</a:t>
            </a:r>
            <a:r>
              <a:rPr lang="en-US" altLang="zh-CN"/>
              <a:t> + </a:t>
            </a:r>
            <a:r>
              <a:rPr lang="zh-CN" altLang="en-US"/>
              <a:t>局部精度</a:t>
            </a:r>
            <a:r>
              <a:rPr lang="en-US" altLang="zh-CN"/>
              <a:t>” </a:t>
            </a:r>
            <a:r>
              <a:rPr lang="zh-CN" altLang="en-US"/>
              <a:t>的互补。</a:t>
            </a:r>
            <a:r>
              <a:rPr lang="en-US" altLang="zh-CN"/>
              <a:t>2.</a:t>
            </a:r>
            <a:r>
              <a:rPr lang="en-US" altLang="en-US"/>
              <a:t> </a:t>
            </a:r>
            <a:r>
              <a:rPr lang="en-US" altLang="zh-CN"/>
              <a:t>K</a:t>
            </a:r>
            <a:r>
              <a:rPr lang="zh-CN" altLang="en-US"/>
              <a:t>（卡尔曼增益</a:t>
            </a:r>
            <a:r>
              <a:rPr lang="en-US" altLang="zh-CN"/>
              <a:t> / </a:t>
            </a:r>
            <a:r>
              <a:rPr lang="zh-CN" altLang="en-US"/>
              <a:t>最优权重）的作用</a:t>
            </a:r>
            <a:r>
              <a:rPr lang="en-US" altLang="zh-CN"/>
              <a:t>K</a:t>
            </a:r>
            <a:r>
              <a:rPr lang="en-US" altLang="en-US"/>
              <a:t> </a:t>
            </a:r>
            <a:r>
              <a:rPr lang="zh-CN" altLang="en-US"/>
              <a:t>由背景场误差协方差与观测误差协方差计算得出，本质是</a:t>
            </a:r>
            <a:r>
              <a:rPr lang="en-US" altLang="en-US"/>
              <a:t> </a:t>
            </a:r>
            <a:r>
              <a:rPr lang="zh-CN" altLang="en-US"/>
              <a:t>最优权重分配：若背景场误差小，</a:t>
            </a:r>
            <a:r>
              <a:rPr lang="en-US" altLang="zh-CN"/>
              <a:t>K</a:t>
            </a:r>
            <a:r>
              <a:rPr lang="en-US" altLang="en-US"/>
              <a:t> </a:t>
            </a:r>
            <a:r>
              <a:rPr lang="zh-CN" altLang="en-US"/>
              <a:t>降低观测数据权重，侧重背景场的稳定性；若观测数据精度高，</a:t>
            </a:r>
            <a:r>
              <a:rPr lang="en-US" altLang="zh-CN"/>
              <a:t>K</a:t>
            </a:r>
            <a:r>
              <a:rPr lang="en-US" altLang="en-US"/>
              <a:t> </a:t>
            </a:r>
            <a:r>
              <a:rPr lang="zh-CN" altLang="en-US"/>
              <a:t>提高其权重，突出观测的准确性。通过这种动态加权，公式确保融合结果</a:t>
            </a:r>
            <a:r>
              <a:rPr lang="en-US" altLang="en-US"/>
              <a:t> </a:t>
            </a:r>
            <a:r>
              <a:rPr lang="en-US" altLang="zh-CN"/>
              <a:t>\(x_a</a:t>
            </a:r>
            <a:r>
              <a:rPr lang="en-US" altLang="en-US"/>
              <a:t> </a:t>
            </a:r>
            <a:r>
              <a:rPr lang="zh-CN" altLang="en-US"/>
              <a:t>在误差最小化意义上达到最优。</a:t>
            </a:r>
            <a:r>
              <a:rPr lang="en-US" altLang="zh-CN"/>
              <a:t>3.</a:t>
            </a:r>
            <a:r>
              <a:rPr lang="en-US" altLang="en-US"/>
              <a:t> </a:t>
            </a:r>
            <a:r>
              <a:rPr lang="zh-CN" altLang="en-US"/>
              <a:t>适配多尺度数据融合需求研究中需融合卫星（高时空异质性）、模拟（宏观覆盖）、地面估算（局地细节）三类数据：</a:t>
            </a:r>
            <a:endParaRPr lang="zh-CN" altLang="en-US"/>
          </a:p>
          <a:p>
            <a:r>
              <a:rPr lang="en-US" altLang="zh-CN"/>
              <a:t>\(HX_b</a:t>
            </a:r>
            <a:r>
              <a:rPr lang="en-US" altLang="en-US"/>
              <a:t> </a:t>
            </a:r>
            <a:r>
              <a:rPr lang="zh-CN" altLang="en-US"/>
              <a:t>将背景场</a:t>
            </a:r>
            <a:r>
              <a:rPr lang="en-US" altLang="en-US"/>
              <a:t> </a:t>
            </a:r>
            <a:r>
              <a:rPr lang="en-US" altLang="zh-CN"/>
              <a:t>\(x_b</a:t>
            </a:r>
            <a:r>
              <a:rPr lang="en-US" altLang="en-US"/>
              <a:t> </a:t>
            </a:r>
            <a:r>
              <a:rPr lang="zh-CN" altLang="en-US"/>
              <a:t>投影到观测空间（如匹配卫星</a:t>
            </a:r>
            <a:r>
              <a:rPr lang="en-US" altLang="zh-CN"/>
              <a:t> AOD </a:t>
            </a:r>
            <a:r>
              <a:rPr lang="zh-CN" altLang="en-US"/>
              <a:t>的分辨率）；最终</a:t>
            </a:r>
            <a:r>
              <a:rPr lang="en-US" altLang="en-US"/>
              <a:t> </a:t>
            </a:r>
            <a:r>
              <a:rPr lang="en-US" altLang="zh-CN"/>
              <a:t>\(x_a</a:t>
            </a:r>
            <a:r>
              <a:rPr lang="en-US" altLang="en-US"/>
              <a:t> </a:t>
            </a:r>
            <a:r>
              <a:rPr lang="zh-CN" altLang="en-US"/>
              <a:t>既利用背景场的宏观框架，又通过观测数据修正局部细节，解决单一数据源的缺陷（如卫星缺口、模拟偏差），生成时空连续且高精度的</a:t>
            </a:r>
            <a:r>
              <a:rPr lang="en-US" altLang="zh-CN"/>
              <a:t> AOD </a:t>
            </a:r>
            <a:r>
              <a:rPr lang="zh-CN" altLang="en-US"/>
              <a:t>产品。</a:t>
            </a:r>
            <a:endParaRPr lang="zh-CN" altLang="en-US"/>
          </a:p>
          <a:p>
            <a:r>
              <a:rPr lang="zh-CN" altLang="en-US"/>
              <a:t>简言之，该公式是多源数据融合的数学化实现，通过科学的误差建模与权重分配，最大化整合不同数据优势，是解决</a:t>
            </a:r>
            <a:r>
              <a:rPr lang="en-US" altLang="zh-CN"/>
              <a:t> AOD </a:t>
            </a:r>
            <a:r>
              <a:rPr lang="zh-CN" altLang="en-US"/>
              <a:t>数据覆盖不全与精度不足问题的核心工具。分享什么是卡尔曼滤波？请用通俗的语言解释一下最优插值公式。数据融合阶段的背景场是如何生成的？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是的，三者数据来源完全不同：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**Gap-filled AOD</a:t>
            </a:r>
            <a:r>
              <a:rPr lang="zh-CN" altLang="en-US" dirty="0"/>
              <a:t>（填补缺口的卫星</a:t>
            </a:r>
            <a:r>
              <a:rPr lang="en-US" altLang="zh-CN" dirty="0"/>
              <a:t>AOD</a:t>
            </a:r>
            <a:r>
              <a:rPr lang="zh-CN" altLang="en-US" dirty="0"/>
              <a:t>）</a:t>
            </a:r>
            <a:r>
              <a:rPr lang="en-US" altLang="zh-CN" dirty="0"/>
              <a:t>**</a:t>
            </a:r>
            <a:r>
              <a:rPr lang="zh-CN" altLang="en-US" dirty="0"/>
              <a:t>：原始数据来自卫星观测（如</a:t>
            </a:r>
            <a:r>
              <a:rPr lang="en-US" altLang="zh-CN" dirty="0"/>
              <a:t>Himawari-8</a:t>
            </a:r>
            <a:r>
              <a:rPr lang="zh-CN" altLang="en-US" dirty="0"/>
              <a:t>卫星的</a:t>
            </a:r>
            <a:r>
              <a:rPr lang="en-US" altLang="zh-CN" dirty="0"/>
              <a:t>AOD</a:t>
            </a:r>
            <a:r>
              <a:rPr lang="zh-CN" altLang="en-US" dirty="0"/>
              <a:t>数据），通过填补云层遮挡等导致的缺口处理后得到。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**Resampled AOD</a:t>
            </a:r>
            <a:r>
              <a:rPr lang="zh-CN" altLang="en-US" dirty="0"/>
              <a:t>（重采样的数值模拟</a:t>
            </a:r>
            <a:r>
              <a:rPr lang="en-US" altLang="zh-CN" dirty="0"/>
              <a:t>AOD</a:t>
            </a:r>
            <a:r>
              <a:rPr lang="zh-CN" altLang="en-US" dirty="0"/>
              <a:t>）</a:t>
            </a:r>
            <a:r>
              <a:rPr lang="en-US" altLang="zh-CN" dirty="0"/>
              <a:t>**</a:t>
            </a:r>
            <a:r>
              <a:rPr lang="zh-CN" altLang="en-US" dirty="0"/>
              <a:t>：源于数值模拟数据（如</a:t>
            </a:r>
            <a:r>
              <a:rPr lang="en-US" altLang="zh-CN" dirty="0"/>
              <a:t>MERRA-2</a:t>
            </a:r>
            <a:r>
              <a:rPr lang="zh-CN" altLang="en-US" dirty="0"/>
              <a:t>再分析</a:t>
            </a:r>
            <a:r>
              <a:rPr lang="en-US" altLang="zh-CN" dirty="0"/>
              <a:t>AOD</a:t>
            </a:r>
            <a:r>
              <a:rPr lang="zh-CN" altLang="en-US" dirty="0"/>
              <a:t>数据），经降尺度重采样匹配目标分辨率。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**In situ AOD estimation</a:t>
            </a:r>
            <a:r>
              <a:rPr lang="zh-CN" altLang="en-US" dirty="0"/>
              <a:t>（地面估算</a:t>
            </a:r>
            <a:r>
              <a:rPr lang="en-US" altLang="zh-CN" dirty="0"/>
              <a:t>AOD</a:t>
            </a:r>
            <a:r>
              <a:rPr lang="zh-CN" altLang="en-US" dirty="0"/>
              <a:t>）</a:t>
            </a:r>
            <a:r>
              <a:rPr lang="en-US" altLang="zh-CN" dirty="0"/>
              <a:t>**</a:t>
            </a:r>
            <a:r>
              <a:rPr lang="zh-CN" altLang="en-US" dirty="0"/>
              <a:t>：基于地面空气质量监测数据（如</a:t>
            </a:r>
            <a:r>
              <a:rPr lang="en-US" altLang="zh-CN" dirty="0"/>
              <a:t>PM</a:t>
            </a:r>
            <a:r>
              <a:rPr lang="en-US" altLang="en-US" dirty="0"/>
              <a:t>₂</a:t>
            </a:r>
            <a:r>
              <a:rPr lang="en-US" altLang="zh-CN" dirty="0"/>
              <a:t>.</a:t>
            </a:r>
            <a:r>
              <a:rPr lang="en-US" altLang="en-US" dirty="0"/>
              <a:t>₅</a:t>
            </a:r>
            <a:r>
              <a:rPr lang="zh-CN" altLang="en-US" dirty="0"/>
              <a:t>、</a:t>
            </a:r>
            <a:r>
              <a:rPr lang="en-US" altLang="zh-CN" dirty="0"/>
              <a:t>PM</a:t>
            </a:r>
            <a:r>
              <a:rPr lang="en-US" altLang="en-US" dirty="0"/>
              <a:t>₁₀</a:t>
            </a:r>
            <a:r>
              <a:rPr lang="zh-CN" altLang="en-US" dirty="0"/>
              <a:t>浓度），结合随机森林模型估算生成，本质依托地面监测网络数据。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尽管填补缺口的卫星</a:t>
            </a:r>
            <a:r>
              <a:rPr lang="en-US" altLang="zh-CN" dirty="0"/>
              <a:t>AOD</a:t>
            </a:r>
            <a:r>
              <a:rPr lang="zh-CN" altLang="en-US" dirty="0"/>
              <a:t>解决了部分覆盖问题，但其仍存在局限性，而重采样的数值模拟</a:t>
            </a:r>
            <a:r>
              <a:rPr lang="en-US" altLang="zh-CN" dirty="0"/>
              <a:t>AOD</a:t>
            </a:r>
            <a:r>
              <a:rPr lang="zh-CN" altLang="en-US" dirty="0"/>
              <a:t>能提供不可或缺的互补价值，具体原因如下：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### 1. **</a:t>
            </a:r>
            <a:r>
              <a:rPr lang="zh-CN" altLang="en-US" dirty="0"/>
              <a:t>卫星</a:t>
            </a:r>
            <a:r>
              <a:rPr lang="en-US" altLang="zh-CN" dirty="0"/>
              <a:t>AOD</a:t>
            </a:r>
            <a:r>
              <a:rPr lang="zh-CN" altLang="en-US" dirty="0"/>
              <a:t>的局限性</a:t>
            </a:r>
            <a:r>
              <a:rPr lang="en-US" altLang="zh-CN" dirty="0"/>
              <a:t>**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</a:t>
            </a:r>
            <a:r>
              <a:rPr lang="zh-CN" altLang="en-US" dirty="0"/>
              <a:t>即使填补缺口，卫星</a:t>
            </a:r>
            <a:r>
              <a:rPr lang="en-US" altLang="zh-CN" dirty="0"/>
              <a:t>AOD</a:t>
            </a:r>
            <a:r>
              <a:rPr lang="zh-CN" altLang="en-US" dirty="0"/>
              <a:t>仍可能受大气条件（如薄云残留、气溶胶类型复杂）影响，存在局部误差；此外，卫星观测主要集中在特定时段（如日间），对长期连续的宏观趋势刻画不足。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### 2. **</a:t>
            </a:r>
            <a:r>
              <a:rPr lang="zh-CN" altLang="en-US" dirty="0"/>
              <a:t>数值模拟</a:t>
            </a:r>
            <a:r>
              <a:rPr lang="en-US" altLang="zh-CN" dirty="0"/>
              <a:t>AOD</a:t>
            </a:r>
            <a:r>
              <a:rPr lang="zh-CN" altLang="en-US" dirty="0"/>
              <a:t>的不可替代性</a:t>
            </a:r>
            <a:r>
              <a:rPr lang="en-US" altLang="zh-CN" dirty="0"/>
              <a:t>**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**</a:t>
            </a:r>
            <a:r>
              <a:rPr lang="zh-CN" altLang="en-US" dirty="0"/>
              <a:t>完整覆盖与宏观趋势</a:t>
            </a:r>
            <a:r>
              <a:rPr lang="en-US" altLang="zh-CN" dirty="0"/>
              <a:t>**</a:t>
            </a:r>
            <a:r>
              <a:rPr lang="zh-CN" altLang="en-US" dirty="0"/>
              <a:t>：数值模拟</a:t>
            </a:r>
            <a:r>
              <a:rPr lang="en-US" altLang="zh-CN" dirty="0"/>
              <a:t>AOD</a:t>
            </a:r>
            <a:r>
              <a:rPr lang="zh-CN" altLang="en-US" dirty="0"/>
              <a:t>（如</a:t>
            </a:r>
            <a:r>
              <a:rPr lang="en-US" altLang="zh-CN" dirty="0"/>
              <a:t>MERRA-2</a:t>
            </a:r>
            <a:r>
              <a:rPr lang="zh-CN" altLang="en-US" dirty="0"/>
              <a:t>）基于大气模型，覆盖无缺口，能稳定呈现区域</a:t>
            </a:r>
            <a:r>
              <a:rPr lang="en-US" altLang="zh-CN" dirty="0"/>
              <a:t>AOD</a:t>
            </a:r>
            <a:r>
              <a:rPr lang="zh-CN" altLang="en-US" dirty="0"/>
              <a:t>的长期宏观变化（如季节趋势、大尺度传输特征），这是卫星数据难以单独实现的。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**</a:t>
            </a:r>
            <a:r>
              <a:rPr lang="zh-CN" altLang="en-US" dirty="0"/>
              <a:t>提供融合</a:t>
            </a:r>
            <a:r>
              <a:rPr lang="en-US" altLang="zh-CN" dirty="0"/>
              <a:t>“</a:t>
            </a:r>
            <a:r>
              <a:rPr lang="zh-CN" altLang="en-US" dirty="0"/>
              <a:t>基准框架</a:t>
            </a:r>
            <a:r>
              <a:rPr lang="en-US" altLang="zh-CN" dirty="0"/>
              <a:t>”**</a:t>
            </a:r>
            <a:r>
              <a:rPr lang="zh-CN" altLang="en-US" dirty="0"/>
              <a:t>：重采样后，模拟</a:t>
            </a:r>
            <a:r>
              <a:rPr lang="en-US" altLang="zh-CN" dirty="0"/>
              <a:t>AOD</a:t>
            </a:r>
            <a:r>
              <a:rPr lang="zh-CN" altLang="en-US" dirty="0"/>
              <a:t>作为</a:t>
            </a:r>
            <a:r>
              <a:rPr lang="en-US" altLang="zh-CN" dirty="0"/>
              <a:t>“</a:t>
            </a:r>
            <a:r>
              <a:rPr lang="zh-CN" altLang="en-US" dirty="0"/>
              <a:t>背景场</a:t>
            </a:r>
            <a:r>
              <a:rPr lang="en-US" altLang="zh-CN" dirty="0"/>
              <a:t>”</a:t>
            </a:r>
            <a:r>
              <a:rPr lang="zh-CN" altLang="en-US" dirty="0"/>
              <a:t>，为融合提供统一的空间基准。卫星</a:t>
            </a:r>
            <a:r>
              <a:rPr lang="en-US" altLang="zh-CN" dirty="0"/>
              <a:t>AOD</a:t>
            </a:r>
            <a:r>
              <a:rPr lang="zh-CN" altLang="en-US" dirty="0"/>
              <a:t>可基于此框架修正局部细节，二者结合既能保留宏观趋势，又能优化局部精度，最终生成更可靠的全覆盖</a:t>
            </a:r>
            <a:r>
              <a:rPr lang="en-US" altLang="zh-CN" dirty="0"/>
              <a:t>AOD</a:t>
            </a:r>
            <a:r>
              <a:rPr lang="zh-CN" altLang="en-US" dirty="0"/>
              <a:t>产品。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简言之，卫星</a:t>
            </a:r>
            <a:r>
              <a:rPr lang="en-US" altLang="zh-CN" dirty="0"/>
              <a:t>AOD</a:t>
            </a:r>
            <a:r>
              <a:rPr lang="zh-CN" altLang="en-US" dirty="0"/>
              <a:t>侧重</a:t>
            </a:r>
            <a:r>
              <a:rPr lang="en-US" altLang="zh-CN" dirty="0"/>
              <a:t>“</a:t>
            </a:r>
            <a:r>
              <a:rPr lang="zh-CN" altLang="en-US" dirty="0"/>
              <a:t>局部精准修补</a:t>
            </a:r>
            <a:r>
              <a:rPr lang="en-US" altLang="zh-CN" dirty="0"/>
              <a:t>”</a:t>
            </a:r>
            <a:r>
              <a:rPr lang="zh-CN" altLang="en-US" dirty="0"/>
              <a:t>，数值模拟</a:t>
            </a:r>
            <a:r>
              <a:rPr lang="en-US" altLang="zh-CN" dirty="0"/>
              <a:t>AOD</a:t>
            </a:r>
            <a:r>
              <a:rPr lang="zh-CN" altLang="en-US" dirty="0"/>
              <a:t>侧重</a:t>
            </a:r>
            <a:r>
              <a:rPr lang="en-US" altLang="zh-CN" dirty="0"/>
              <a:t>“</a:t>
            </a:r>
            <a:r>
              <a:rPr lang="zh-CN" altLang="en-US" dirty="0"/>
              <a:t>全局稳定支撑</a:t>
            </a:r>
            <a:r>
              <a:rPr lang="en-US" altLang="zh-CN" dirty="0"/>
              <a:t>”</a:t>
            </a:r>
            <a:r>
              <a:rPr lang="zh-CN" altLang="en-US" dirty="0"/>
              <a:t>，两者缺一不可，共同解决单一数据在覆盖性、精度、趋势表征上的缺陷。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尽管已有卫星和模拟数据，仍需要</a:t>
            </a:r>
            <a:r>
              <a:rPr lang="en-US" altLang="zh-CN" dirty="0"/>
              <a:t> **In situ AOD estimation</a:t>
            </a:r>
            <a:r>
              <a:rPr lang="zh-CN" altLang="en-US" dirty="0"/>
              <a:t>（地面估算</a:t>
            </a:r>
            <a:r>
              <a:rPr lang="en-US" altLang="zh-CN" dirty="0"/>
              <a:t>AOD</a:t>
            </a:r>
            <a:r>
              <a:rPr lang="zh-CN" altLang="en-US" dirty="0"/>
              <a:t>）</a:t>
            </a:r>
            <a:r>
              <a:rPr lang="en-US" altLang="zh-CN" dirty="0"/>
              <a:t>**</a:t>
            </a:r>
            <a:r>
              <a:rPr lang="zh-CN" altLang="en-US" dirty="0"/>
              <a:t>，原因如下：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### 1. **</a:t>
            </a:r>
            <a:r>
              <a:rPr lang="zh-CN" altLang="en-US" dirty="0"/>
              <a:t>补充局地细节精度</a:t>
            </a:r>
            <a:r>
              <a:rPr lang="en-US" altLang="zh-CN" dirty="0"/>
              <a:t>**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</a:t>
            </a:r>
            <a:r>
              <a:rPr lang="zh-CN" altLang="en-US" dirty="0"/>
              <a:t>卫星</a:t>
            </a:r>
            <a:r>
              <a:rPr lang="en-US" altLang="zh-CN" dirty="0"/>
              <a:t>AOD</a:t>
            </a:r>
            <a:r>
              <a:rPr lang="zh-CN" altLang="en-US" dirty="0"/>
              <a:t>即使填补缺口，仍可能受大气条件影响存在局部误差；数值模拟</a:t>
            </a:r>
            <a:r>
              <a:rPr lang="en-US" altLang="zh-CN" dirty="0"/>
              <a:t>AOD</a:t>
            </a:r>
            <a:r>
              <a:rPr lang="zh-CN" altLang="en-US" dirty="0"/>
              <a:t>（如</a:t>
            </a:r>
            <a:r>
              <a:rPr lang="en-US" altLang="zh-CN" dirty="0"/>
              <a:t>MERRA-2</a:t>
            </a:r>
            <a:r>
              <a:rPr lang="zh-CN" altLang="en-US" dirty="0"/>
              <a:t>）虽覆盖完整，但模型偏差会导致局地精度不足。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</a:t>
            </a:r>
            <a:r>
              <a:rPr lang="zh-CN" altLang="en-US" dirty="0"/>
              <a:t>地面估算</a:t>
            </a:r>
            <a:r>
              <a:rPr lang="en-US" altLang="zh-CN" dirty="0"/>
              <a:t>AOD</a:t>
            </a:r>
            <a:r>
              <a:rPr lang="zh-CN" altLang="en-US" dirty="0"/>
              <a:t>基于密集的地面空气质量监测数据（如</a:t>
            </a:r>
            <a:r>
              <a:rPr lang="en-US" altLang="zh-CN" dirty="0"/>
              <a:t>PM</a:t>
            </a:r>
            <a:r>
              <a:rPr lang="en-US" altLang="en-US" dirty="0"/>
              <a:t>₂</a:t>
            </a:r>
            <a:r>
              <a:rPr lang="en-US" altLang="zh-CN" dirty="0"/>
              <a:t>.</a:t>
            </a:r>
            <a:r>
              <a:rPr lang="en-US" altLang="en-US" dirty="0"/>
              <a:t>₅</a:t>
            </a:r>
            <a:r>
              <a:rPr lang="zh-CN" altLang="en-US" dirty="0"/>
              <a:t>、</a:t>
            </a:r>
            <a:r>
              <a:rPr lang="en-US" altLang="zh-CN" dirty="0"/>
              <a:t>PM</a:t>
            </a:r>
            <a:r>
              <a:rPr lang="en-US" altLang="en-US" dirty="0"/>
              <a:t>₁₀</a:t>
            </a:r>
            <a:r>
              <a:rPr lang="zh-CN" altLang="en-US" dirty="0"/>
              <a:t>浓度），通过机器学习模型（如随机森林）推算局地</a:t>
            </a:r>
            <a:r>
              <a:rPr lang="en-US" altLang="zh-CN" dirty="0"/>
              <a:t>AOD</a:t>
            </a:r>
            <a:r>
              <a:rPr lang="zh-CN" altLang="en-US" dirty="0"/>
              <a:t>，能精准捕捉小范围气溶胶变化，弥补卫星和模拟数据在局地细节上的缺陷。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### 2. **</a:t>
            </a:r>
            <a:r>
              <a:rPr lang="zh-CN" altLang="en-US" dirty="0"/>
              <a:t>解决监测网络稀疏问题</a:t>
            </a:r>
            <a:r>
              <a:rPr lang="en-US" altLang="zh-CN" dirty="0"/>
              <a:t>**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</a:t>
            </a:r>
            <a:r>
              <a:rPr lang="zh-CN" altLang="en-US" dirty="0"/>
              <a:t>传统地基</a:t>
            </a:r>
            <a:r>
              <a:rPr lang="en-US" altLang="zh-CN" dirty="0"/>
              <a:t>AOD</a:t>
            </a:r>
            <a:r>
              <a:rPr lang="zh-CN" altLang="en-US" dirty="0"/>
              <a:t>观测（如</a:t>
            </a:r>
            <a:r>
              <a:rPr lang="en-US" altLang="zh-CN" dirty="0"/>
              <a:t>AERONET</a:t>
            </a:r>
            <a:r>
              <a:rPr lang="zh-CN" altLang="en-US" dirty="0"/>
              <a:t>站点）分布稀疏，难以支撑高分辨率分析。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</a:t>
            </a:r>
            <a:r>
              <a:rPr lang="zh-CN" altLang="en-US" dirty="0"/>
              <a:t>地面估算</a:t>
            </a:r>
            <a:r>
              <a:rPr lang="en-US" altLang="zh-CN" dirty="0"/>
              <a:t>AOD</a:t>
            </a:r>
            <a:r>
              <a:rPr lang="zh-CN" altLang="en-US" dirty="0"/>
              <a:t>依托全国范围内密集的空气质量监测网络，将</a:t>
            </a:r>
            <a:r>
              <a:rPr lang="en-US" altLang="zh-CN" dirty="0"/>
              <a:t>PM</a:t>
            </a:r>
            <a:r>
              <a:rPr lang="zh-CN" altLang="en-US" dirty="0"/>
              <a:t>等污染物数据转化为</a:t>
            </a:r>
            <a:r>
              <a:rPr lang="en-US" altLang="zh-CN" dirty="0"/>
              <a:t>AOD</a:t>
            </a:r>
            <a:r>
              <a:rPr lang="zh-CN" altLang="en-US" dirty="0"/>
              <a:t>，构建</a:t>
            </a:r>
            <a:r>
              <a:rPr lang="en-US" altLang="zh-CN" dirty="0"/>
              <a:t>“</a:t>
            </a:r>
            <a:r>
              <a:rPr lang="zh-CN" altLang="en-US" dirty="0"/>
              <a:t>虚拟高密度</a:t>
            </a:r>
            <a:r>
              <a:rPr lang="en-US" altLang="zh-CN" dirty="0"/>
              <a:t>AOD</a:t>
            </a:r>
            <a:r>
              <a:rPr lang="zh-CN" altLang="en-US" dirty="0"/>
              <a:t>监测网</a:t>
            </a:r>
            <a:r>
              <a:rPr lang="en-US" altLang="zh-CN" dirty="0"/>
              <a:t>”</a:t>
            </a:r>
            <a:r>
              <a:rPr lang="zh-CN" altLang="en-US" dirty="0"/>
              <a:t>，让融合结果在空间上更连续、更贴近真实局地污染状况。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### 3. **</a:t>
            </a:r>
            <a:r>
              <a:rPr lang="zh-CN" altLang="en-US" dirty="0"/>
              <a:t>多源数据的互补优化</a:t>
            </a:r>
            <a:r>
              <a:rPr lang="en-US" altLang="zh-CN" dirty="0"/>
              <a:t>**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</a:t>
            </a:r>
            <a:r>
              <a:rPr lang="zh-CN" altLang="en-US" dirty="0"/>
              <a:t>卫星</a:t>
            </a:r>
            <a:r>
              <a:rPr lang="en-US" altLang="zh-CN" dirty="0"/>
              <a:t>AOD</a:t>
            </a:r>
            <a:r>
              <a:rPr lang="zh-CN" altLang="en-US" dirty="0"/>
              <a:t>侧重解决空间覆盖缺口，模拟</a:t>
            </a:r>
            <a:r>
              <a:rPr lang="en-US" altLang="zh-CN" dirty="0"/>
              <a:t>AOD</a:t>
            </a:r>
            <a:r>
              <a:rPr lang="zh-CN" altLang="en-US" dirty="0"/>
              <a:t>提供宏观趋势，而地面估算</a:t>
            </a:r>
            <a:r>
              <a:rPr lang="en-US" altLang="zh-CN" dirty="0"/>
              <a:t>AOD</a:t>
            </a:r>
            <a:r>
              <a:rPr lang="zh-CN" altLang="en-US" dirty="0"/>
              <a:t>独立提供局地观测视角。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</a:t>
            </a:r>
            <a:r>
              <a:rPr lang="zh-CN" altLang="en-US" dirty="0"/>
              <a:t>三者融合时，地面估算</a:t>
            </a:r>
            <a:r>
              <a:rPr lang="en-US" altLang="zh-CN" dirty="0"/>
              <a:t>AOD</a:t>
            </a:r>
            <a:r>
              <a:rPr lang="zh-CN" altLang="en-US" dirty="0"/>
              <a:t>可作为</a:t>
            </a:r>
            <a:r>
              <a:rPr lang="en-US" altLang="zh-CN" dirty="0"/>
              <a:t>“</a:t>
            </a:r>
            <a:r>
              <a:rPr lang="zh-CN" altLang="en-US" dirty="0"/>
              <a:t>校正项</a:t>
            </a:r>
            <a:r>
              <a:rPr lang="en-US" altLang="zh-CN" dirty="0"/>
              <a:t>”</a:t>
            </a:r>
            <a:r>
              <a:rPr lang="zh-CN" altLang="en-US" dirty="0"/>
              <a:t>，修正卫星和模拟数据的误差，通过多源互补实现</a:t>
            </a:r>
            <a:r>
              <a:rPr lang="en-US" altLang="zh-CN" dirty="0"/>
              <a:t>“</a:t>
            </a:r>
            <a:r>
              <a:rPr lang="zh-CN" altLang="en-US" dirty="0"/>
              <a:t>宏观趋势</a:t>
            </a:r>
            <a:r>
              <a:rPr lang="en-US" altLang="zh-CN" dirty="0"/>
              <a:t>+</a:t>
            </a:r>
            <a:r>
              <a:rPr lang="zh-CN" altLang="en-US" dirty="0"/>
              <a:t>局部精度</a:t>
            </a:r>
            <a:r>
              <a:rPr lang="en-US" altLang="zh-CN" dirty="0"/>
              <a:t>+</a:t>
            </a:r>
            <a:r>
              <a:rPr lang="zh-CN" altLang="en-US" dirty="0"/>
              <a:t>误差修正</a:t>
            </a:r>
            <a:r>
              <a:rPr lang="en-US" altLang="zh-CN" dirty="0"/>
              <a:t>”</a:t>
            </a:r>
            <a:r>
              <a:rPr lang="zh-CN" altLang="en-US" dirty="0"/>
              <a:t>的综合优化，最终生成更可靠的全覆盖</a:t>
            </a:r>
            <a:r>
              <a:rPr lang="en-US" altLang="zh-CN" dirty="0"/>
              <a:t>AOD</a:t>
            </a:r>
            <a:r>
              <a:rPr lang="zh-CN" altLang="en-US" dirty="0"/>
              <a:t>产品。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**Modeling correlation length</a:t>
            </a:r>
            <a:r>
              <a:rPr lang="zh-CN" altLang="en-US" dirty="0"/>
              <a:t>（建模相关长度）</a:t>
            </a:r>
            <a:r>
              <a:rPr lang="en-US" altLang="zh-CN" dirty="0"/>
              <a:t>**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  </a:t>
            </a:r>
            <a:r>
              <a:rPr lang="zh-CN" altLang="en-US" dirty="0"/>
              <a:t>分析背景场数据（如数值模拟的</a:t>
            </a:r>
            <a:r>
              <a:rPr lang="en-US" altLang="zh-CN" dirty="0"/>
              <a:t>AOD</a:t>
            </a:r>
            <a:r>
              <a:rPr lang="zh-CN" altLang="en-US" dirty="0"/>
              <a:t>）在空间上的关联性，确定数据点之间的影响范围。简单理解：找出背景场中</a:t>
            </a:r>
            <a:r>
              <a:rPr lang="en-US" altLang="zh-CN" dirty="0"/>
              <a:t>“</a:t>
            </a:r>
            <a:r>
              <a:rPr lang="zh-CN" altLang="en-US" dirty="0"/>
              <a:t>数据点能影响周围多大区域</a:t>
            </a:r>
            <a:r>
              <a:rPr lang="en-US" altLang="zh-CN" dirty="0"/>
              <a:t>”</a:t>
            </a:r>
            <a:r>
              <a:rPr lang="zh-CN" altLang="en-US" dirty="0"/>
              <a:t>，让融合时能合理利用背景场的空间连续性，避免融合结果出现不合理的突变。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**Modeling error covariance</a:t>
            </a:r>
            <a:r>
              <a:rPr lang="zh-CN" altLang="en-US" dirty="0"/>
              <a:t>（建模误差协方差）</a:t>
            </a:r>
            <a:r>
              <a:rPr lang="en-US" altLang="zh-CN" dirty="0"/>
              <a:t>**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  </a:t>
            </a:r>
            <a:r>
              <a:rPr lang="zh-CN" altLang="en-US" dirty="0"/>
              <a:t>评估观测数据（如卫星</a:t>
            </a:r>
            <a:r>
              <a:rPr lang="en-US" altLang="zh-CN" dirty="0"/>
              <a:t>AOD</a:t>
            </a:r>
            <a:r>
              <a:rPr lang="zh-CN" altLang="en-US" dirty="0"/>
              <a:t>、地面估算</a:t>
            </a:r>
            <a:r>
              <a:rPr lang="en-US" altLang="zh-CN" dirty="0"/>
              <a:t>AOD</a:t>
            </a:r>
            <a:r>
              <a:rPr lang="zh-CN" altLang="en-US" dirty="0"/>
              <a:t>）的误差特性，量化不同观测数据误差之间的相互关系。通俗讲：计算观测数据</a:t>
            </a:r>
            <a:r>
              <a:rPr lang="en-US" altLang="zh-CN" dirty="0"/>
              <a:t>“</a:t>
            </a:r>
            <a:r>
              <a:rPr lang="zh-CN" altLang="en-US" dirty="0"/>
              <a:t>误差有多大</a:t>
            </a:r>
            <a:r>
              <a:rPr lang="en-US" altLang="zh-CN" dirty="0"/>
              <a:t>”“</a:t>
            </a:r>
            <a:r>
              <a:rPr lang="zh-CN" altLang="en-US" dirty="0"/>
              <a:t>误差如何相互影响</a:t>
            </a:r>
            <a:r>
              <a:rPr lang="en-US" altLang="zh-CN" dirty="0"/>
              <a:t>”</a:t>
            </a:r>
            <a:r>
              <a:rPr lang="zh-CN" altLang="en-US" dirty="0"/>
              <a:t>，为融合时分配权重提供依据，确保更信任误差小的观测数据。</a:t>
            </a:r>
            <a:r>
              <a:rPr lang="en-US" altLang="zh-CN" dirty="0"/>
              <a:t>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- **Data selections</a:t>
            </a:r>
            <a:r>
              <a:rPr lang="zh-CN" altLang="en-US" dirty="0"/>
              <a:t>（数据选择）</a:t>
            </a:r>
            <a:r>
              <a:rPr lang="en-US" altLang="zh-CN" dirty="0"/>
              <a:t>**  </a:t>
            </a:r>
            <a:endParaRPr lang="en-US" altLang="zh-CN" dirty="0"/>
          </a:p>
          <a:p>
            <a:pPr>
              <a:lnSpc>
                <a:spcPct val="150000"/>
              </a:lnSpc>
              <a:defRPr/>
            </a:pPr>
            <a:r>
              <a:rPr lang="en-US" altLang="zh-CN" dirty="0"/>
              <a:t>  </a:t>
            </a:r>
            <a:r>
              <a:rPr lang="zh-CN" altLang="en-US" dirty="0"/>
              <a:t>基于</a:t>
            </a:r>
            <a:r>
              <a:rPr lang="en-US" altLang="zh-CN" dirty="0"/>
              <a:t>“</a:t>
            </a:r>
            <a:r>
              <a:rPr lang="zh-CN" altLang="en-US" dirty="0"/>
              <a:t>相关长度</a:t>
            </a:r>
            <a:r>
              <a:rPr lang="en-US" altLang="zh-CN" dirty="0"/>
              <a:t>”</a:t>
            </a:r>
            <a:r>
              <a:rPr lang="zh-CN" altLang="en-US" dirty="0"/>
              <a:t>和</a:t>
            </a:r>
            <a:r>
              <a:rPr lang="en-US" altLang="zh-CN" dirty="0"/>
              <a:t>“</a:t>
            </a:r>
            <a:r>
              <a:rPr lang="zh-CN" altLang="en-US" dirty="0"/>
              <a:t>误差协方差</a:t>
            </a:r>
            <a:r>
              <a:rPr lang="en-US" altLang="zh-CN" dirty="0"/>
              <a:t>”</a:t>
            </a:r>
            <a:r>
              <a:rPr lang="zh-CN" altLang="en-US" dirty="0"/>
              <a:t>的分析结果，筛选出质量可靠、相关性高的数据，剔除误差过大、空间关联弱或异常的数据。相当于</a:t>
            </a:r>
            <a:r>
              <a:rPr lang="en-US" altLang="zh-CN" dirty="0"/>
              <a:t>“</a:t>
            </a:r>
            <a:r>
              <a:rPr lang="zh-CN" altLang="en-US" dirty="0"/>
              <a:t>挑出好数据</a:t>
            </a:r>
            <a:r>
              <a:rPr lang="en-US" altLang="zh-CN" dirty="0"/>
              <a:t>”</a:t>
            </a:r>
            <a:r>
              <a:rPr lang="zh-CN" altLang="en-US" dirty="0"/>
              <a:t>，保证进入融合环节的数据是</a:t>
            </a:r>
            <a:r>
              <a:rPr lang="en-US" altLang="zh-CN" dirty="0"/>
              <a:t>“</a:t>
            </a:r>
            <a:r>
              <a:rPr lang="zh-CN" altLang="en-US" dirty="0"/>
              <a:t>优质选手</a:t>
            </a:r>
            <a:r>
              <a:rPr lang="en-US" altLang="zh-CN" dirty="0"/>
              <a:t>”</a:t>
            </a:r>
            <a:r>
              <a:rPr lang="zh-CN" altLang="en-US" dirty="0"/>
              <a:t>，提升最终融合结果的准确性。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 Box 2"/>
          <p:cNvSpPr txBox="1"/>
          <p:nvPr userDrawn="1"/>
        </p:nvSpPr>
        <p:spPr>
          <a:xfrm>
            <a:off x="756920" y="6858000"/>
            <a:ext cx="406400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r>
              <a:rPr lang="en-US" altLang="zh-CN"/>
              <a:t>2024/12/16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logo"/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90" y="219511"/>
            <a:ext cx="526162" cy="5261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8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9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5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6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14ED7DA3AFB67EBDD2EC260A884B96"/>
          <p:cNvPicPr>
            <a:picLocks noChangeAspect="1"/>
          </p:cNvPicPr>
          <p:nvPr/>
        </p:nvPicPr>
        <p:blipFill>
          <a:blip r:embed="rId2"/>
          <a:srcRect l="-57" t="19007" r="57" b="-152"/>
          <a:stretch>
            <a:fillRect/>
          </a:stretch>
        </p:blipFill>
        <p:spPr>
          <a:xfrm>
            <a:off x="6985" y="-66040"/>
            <a:ext cx="12185015" cy="50939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title"/>
          <p:cNvSpPr txBox="1"/>
          <p:nvPr/>
        </p:nvSpPr>
        <p:spPr>
          <a:xfrm>
            <a:off x="609599" y="5122860"/>
            <a:ext cx="11144251" cy="67564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800" dirty="0">
                <a:sym typeface="微软雅黑" panose="020B0503020204020204" pitchFamily="34" charset="-122"/>
              </a:rPr>
              <a:t>组会</a:t>
            </a:r>
            <a:r>
              <a:rPr lang="zh-CN" altLang="en-US" sz="3800" dirty="0">
                <a:sym typeface="微软雅黑" panose="020B0503020204020204" pitchFamily="34" charset="-122"/>
              </a:rPr>
              <a:t>汇报</a:t>
            </a:r>
            <a:endParaRPr lang="zh-CN" altLang="en-US" sz="3800" dirty="0">
              <a:sym typeface="微软雅黑" panose="020B0503020204020204" pitchFamily="34" charset="-122"/>
            </a:endParaRPr>
          </a:p>
        </p:txBody>
      </p:sp>
      <p:pic>
        <p:nvPicPr>
          <p:cNvPr id="15" name="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74" y="5031920"/>
            <a:ext cx="1377951" cy="1377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8355" y="198438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解释图中的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Modelingcorrelation length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Modelingerror covariance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Dataselections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是什么意思？</a:t>
            </a:r>
            <a:endParaRPr lang="zh-CN" altLang="en-US" sz="1600" b="1" i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4350" y="1438275"/>
            <a:ext cx="8623300" cy="3981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8355" y="198438"/>
            <a:ext cx="5080000" cy="33718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最后第二步如何到第三步的？</a:t>
            </a:r>
            <a:endParaRPr lang="zh-CN" altLang="en-US" sz="1600" b="1" i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7500" y="2616200"/>
            <a:ext cx="9017000" cy="1625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8355" y="198438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是图片数据吗，有文本数据吗？有时间序列数据吗</a:t>
            </a:r>
            <a:endParaRPr lang="zh-CN" altLang="en-US" sz="1600" b="1" i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/>
            <a:endParaRPr lang="zh-CN" altLang="en-US" sz="1600" b="1" i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0" y="1857375"/>
            <a:ext cx="8356600" cy="31432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39420" y="453345"/>
            <a:ext cx="10800000" cy="720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数据集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1536065" y="499110"/>
          <a:ext cx="8189595" cy="6089650"/>
        </p:xfrm>
        <a:graphic>
          <a:graphicData uri="http://schemas.openxmlformats.org/drawingml/2006/table">
            <a:tbl>
              <a:tblPr/>
              <a:tblGrid>
                <a:gridCol w="2729865"/>
                <a:gridCol w="2729865"/>
                <a:gridCol w="2729865"/>
              </a:tblGrid>
              <a:tr h="327025">
                <a:tc>
                  <a:txBody>
                    <a:bodyPr/>
                    <a:p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Dataset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（数据集名称）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Primary data sources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（主要数据源）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Descriptions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（描述）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65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AOD_OBS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AOD_AERONET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AOD_SONET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基于地面站点（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AERONET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SONET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）实测的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025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AOD_M2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MERRA-2 AOD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来自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MERRA-2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再分析模型的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65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AOD_PM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Himawari-8 AOD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基于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Himawari-8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卫星观测反演的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65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AOD_H8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PM₂.₅</a:t>
                      </a:r>
                      <a:r>
                        <a:rPr lang="zh-CN" altLang="en-US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PM₁₀</a:t>
                      </a:r>
                      <a:r>
                        <a:rPr lang="zh-CN" altLang="en-US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NO₂</a:t>
                      </a:r>
                      <a:r>
                        <a:rPr lang="zh-CN" altLang="en-US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SO₂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通过颗粒物（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PM₂.₅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PM₁₀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等）浓度估算的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81965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AOD_EOF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AOD_H8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基于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Himawari-8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数据，利用经验正交函数（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EOF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）方法填补缺口后的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3890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AOD_MH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AOD_H8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融合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MERRA-2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数据）与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AOD_H8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36905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AOD_ME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AOD_EOF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融合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与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AOD_EOF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（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EOF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填补后数据）的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43255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AOD_MEP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AOD_EOF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AOD_PM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融合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、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AOD_EOF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AOD_PM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1845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AOD_MH\_DBN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AOD_H8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AOD_H8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为学习目标，利用深度信念网络（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DBN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）对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降尺度处理的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791845"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AOD_MHO\_DBN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indent="0">
                        <a:spcBef>
                          <a:spcPts val="500"/>
                        </a:spcBef>
                        <a:spcAft>
                          <a:spcPts val="500"/>
                        </a:spcAft>
                      </a:pP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AOD_H8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</a:t>
                      </a:r>
                      <a:r>
                        <a:rPr lang="en-US" altLang="zh-CN" sz="14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AOD_OBS</a:t>
                      </a:r>
                      <a:endParaRPr lang="en-US" altLang="zh-CN" sz="14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AOD_H8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AOD_OBS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为学习目标，利用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DBN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AOD_M2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降尺度处理的 </a:t>
                      </a:r>
                      <a:r>
                        <a:rPr lang="en-US" altLang="zh-CN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AOD </a:t>
                      </a:r>
                      <a:r>
                        <a:rPr lang="zh-CN" altLang="en-US" sz="1000" b="1" i="0">
                          <a:solidFill>
                            <a:srgbClr val="222222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数据。</a:t>
                      </a:r>
                      <a:endParaRPr lang="zh-CN" altLang="en-US" sz="1000" b="1" i="0">
                        <a:solidFill>
                          <a:srgbClr val="222222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14617" marR="114617" marT="76517" marB="76517" anchor="ctr" anchorCtr="0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39420" y="453345"/>
            <a:ext cx="10800000" cy="720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开展实验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6165" y="829945"/>
            <a:ext cx="7773035" cy="55899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39420" y="453345"/>
            <a:ext cx="10800000" cy="720000"/>
          </a:xfrm>
        </p:spPr>
        <p:txBody>
          <a:bodyPr>
            <a:norm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开展实验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225" y="2222500"/>
            <a:ext cx="859155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7010" y="737235"/>
            <a:ext cx="9237980" cy="53835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6425" y="276225"/>
            <a:ext cx="8439150" cy="63055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2350" y="1889125"/>
            <a:ext cx="10147300" cy="30797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1205" y="799465"/>
            <a:ext cx="7981950" cy="4845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FF2C1DB406E256920624D04889C73A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7470"/>
            <a:ext cx="5430520" cy="418147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7294012" y="4426465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>
          <a:xfrm>
            <a:off x="7756816" y="4385476"/>
            <a:ext cx="1198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阅读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4"/>
            </p:custDataLst>
          </p:nvPr>
        </p:nvSpPr>
        <p:spPr>
          <a:xfrm>
            <a:off x="7294012" y="4917168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5"/>
            </p:custDataLst>
          </p:nvPr>
        </p:nvSpPr>
        <p:spPr>
          <a:xfrm>
            <a:off x="7756816" y="4876179"/>
            <a:ext cx="1198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计划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6392" y="3219093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  <a:endParaRPr lang="en-US" altLang="zh-CN" sz="3600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6675" y="466725"/>
            <a:ext cx="6978650" cy="59245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0" y="561975"/>
            <a:ext cx="8064500" cy="5734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4920" y="1454150"/>
            <a:ext cx="7219315" cy="42646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6625" y="958850"/>
            <a:ext cx="7778750" cy="49403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150" y="984885"/>
            <a:ext cx="7605395" cy="46958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0" y="606425"/>
            <a:ext cx="7556500" cy="56451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3870" y="375920"/>
            <a:ext cx="406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总结</a:t>
            </a:r>
            <a:endParaRPr lang="zh-CN" altLang="en-US" sz="2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6950" y="1035050"/>
            <a:ext cx="7658100" cy="47879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2175" y="1206500"/>
            <a:ext cx="7867650" cy="4445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8940" y="215709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该方法是插值加数据融合是吗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8675" y="365125"/>
            <a:ext cx="7994650" cy="61277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45" y="2074545"/>
            <a:ext cx="11904345" cy="115125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Synergistic data fusion of multimodal AOD and air quality data 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near real-time full coverage air pollution assessment 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635" y="4564380"/>
            <a:ext cx="6285230" cy="101473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000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《</a:t>
            </a:r>
            <a:r>
              <a:rPr lang="en-US" altLang="zh-CN" sz="2000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Journal of Environmental Management </a:t>
            </a:r>
            <a:r>
              <a:rPr lang="zh-CN" altLang="en-US" sz="2000" b="0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》</a:t>
            </a:r>
            <a:r>
              <a:rPr lang="en-US" altLang="zh-CN" sz="2000" b="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 </a:t>
            </a:r>
            <a:endParaRPr lang="en-US" altLang="zh-CN" sz="2000" b="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  <a:p>
            <a:pPr lvl="1"/>
            <a:r>
              <a:rPr lang="en-US" altLang="zh-CN" sz="2000" b="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Ke Li </a:t>
            </a:r>
            <a:endParaRPr lang="en-US" altLang="zh-CN" sz="2000" b="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  <a:p>
            <a:pPr lvl="1"/>
            <a:r>
              <a:rPr lang="en-US" altLang="zh-CN" sz="2000" b="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Kaixu Bai </a:t>
            </a:r>
            <a:endParaRPr lang="en-US" altLang="zh-CN" sz="2000" b="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8940" y="215709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该实验更加偏向环境分析，而不是机器学习是吗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6825" y="508000"/>
            <a:ext cx="7118350" cy="5842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2525" y="1298575"/>
            <a:ext cx="7346950" cy="426085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FF2C1DB406E256920624D04889C73A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7470"/>
            <a:ext cx="5430520" cy="418147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7294012" y="442646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>
          <a:xfrm>
            <a:off x="7756816" y="4385476"/>
            <a:ext cx="3484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阅读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4"/>
            </p:custDataLst>
          </p:nvPr>
        </p:nvSpPr>
        <p:spPr>
          <a:xfrm>
            <a:off x="7294012" y="4917168"/>
            <a:ext cx="316801" cy="316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5"/>
            </p:custDataLst>
          </p:nvPr>
        </p:nvSpPr>
        <p:spPr>
          <a:xfrm>
            <a:off x="7756816" y="4876179"/>
            <a:ext cx="3484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未来计划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6392" y="3219093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  <a:endParaRPr lang="en-US" altLang="zh-CN" sz="3600" dirty="0">
              <a:sym typeface="微软雅黑" panose="020B0503020204020204" pitchFamily="34" charset="-122"/>
            </a:endParaRPr>
          </a:p>
        </p:txBody>
      </p:sp>
      <p:pic>
        <p:nvPicPr>
          <p:cNvPr id="2" name="logo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703" y="597808"/>
            <a:ext cx="1332593" cy="1332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246D5450A1DBA3815F86B0BD83E3495"/>
          <p:cNvPicPr>
            <a:picLocks noChangeAspect="1"/>
          </p:cNvPicPr>
          <p:nvPr/>
        </p:nvPicPr>
        <p:blipFill>
          <a:blip r:embed="rId1"/>
          <a:srcRect t="21987"/>
          <a:stretch>
            <a:fillRect/>
          </a:stretch>
        </p:blipFill>
        <p:spPr>
          <a:xfrm>
            <a:off x="0" y="0"/>
            <a:ext cx="12192000" cy="480568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25000" y="5279901"/>
            <a:ext cx="2228139" cy="127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请指正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2" name="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2" y="5659993"/>
            <a:ext cx="663281" cy="663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2130" y="2673350"/>
            <a:ext cx="2563495" cy="1558925"/>
          </a:xfrm>
        </p:spPr>
        <p:txBody>
          <a:bodyPr anchor="b" anchorCtr="0"/>
          <a:lstStyle/>
          <a:p>
            <a:pPr algn="ctr"/>
            <a:r>
              <a:rPr lang="zh-CN" altLang="en-US" sz="3600"/>
              <a:t>背景和</a:t>
            </a:r>
            <a:r>
              <a:rPr lang="zh-CN" altLang="en-US" sz="3600"/>
              <a:t>动机</a:t>
            </a:r>
            <a:endParaRPr lang="zh-CN" altLang="en-US" sz="360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754380" y="4300855"/>
            <a:ext cx="2157095" cy="125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1804670" y="945198"/>
            <a:ext cx="8893175" cy="4967605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anchor="ctr"/>
          <a:lstStyle/>
          <a:p>
            <a:pPr indent="0" algn="just" fontAlgn="auto">
              <a:lnSpc>
                <a:spcPct val="15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715385" y="1221740"/>
            <a:ext cx="6691630" cy="440563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>
                <a:sym typeface="+mn-ea"/>
              </a:rPr>
              <a:t>数据融合</a:t>
            </a:r>
            <a:r>
              <a:rPr lang="en-US" altLang="zh-CN" sz="2400">
                <a:sym typeface="+mn-ea"/>
              </a:rPr>
              <a:t> Data fusion </a:t>
            </a:r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sym typeface="+mn-ea"/>
              </a:rPr>
              <a:t>气溶胶光学深度</a:t>
            </a:r>
            <a:r>
              <a:rPr lang="en-US" altLang="zh-CN" sz="2400">
                <a:sym typeface="+mn-ea"/>
              </a:rPr>
              <a:t> AOD</a:t>
            </a:r>
            <a:r>
              <a:rPr lang="zh-CN" altLang="en-US" sz="2400">
                <a:sym typeface="+mn-ea"/>
              </a:rPr>
              <a:t>      </a:t>
            </a:r>
            <a:endParaRPr lang="zh-CN" altLang="en-US" sz="2400"/>
          </a:p>
          <a:p>
            <a:pPr indent="0" fontAlgn="auto">
              <a:lnSpc>
                <a:spcPct val="150000"/>
              </a:lnSpc>
            </a:pPr>
            <a:endParaRPr lang="en-US" altLang="zh-CN" sz="2400"/>
          </a:p>
          <a:p>
            <a:pPr indent="0" algn="l" fontAlgn="auto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1.</a:t>
            </a:r>
            <a:r>
              <a:rPr lang="zh-CN" altLang="en-US" sz="2400"/>
              <a:t>卫星气溶胶光学厚度（</a:t>
            </a:r>
            <a:r>
              <a:rPr lang="en-US" altLang="zh-CN" sz="2400"/>
              <a:t>AOD</a:t>
            </a:r>
            <a:r>
              <a:rPr lang="zh-CN" altLang="en-US" sz="2400"/>
              <a:t>）数据存在大量数据缺口。</a:t>
            </a:r>
            <a:endParaRPr lang="zh-CN" altLang="en-US" sz="2400"/>
          </a:p>
          <a:p>
            <a:pPr indent="0" algn="l" fontAlgn="auto">
              <a:lnSpc>
                <a:spcPct val="150000"/>
              </a:lnSpc>
            </a:pPr>
            <a:r>
              <a:rPr lang="en-US" altLang="zh-CN" sz="2400"/>
              <a:t>2.</a:t>
            </a:r>
            <a:r>
              <a:rPr lang="zh-CN" altLang="en-US" sz="2400"/>
              <a:t>现有插值、回归或机器学习方法在填补缺口时，因时空异质性、多源数据偏差及缺乏辅助变量，导致重建误差较大。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4015" y="856615"/>
            <a:ext cx="5908675" cy="57905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7985" y="1778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Full coverage AOD mapping approach 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925" y="1412875"/>
            <a:ext cx="8820150" cy="4032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8355" y="1653858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Gap-filled 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（填补缺口的卫星 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）和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Resampled 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（重采样的数值模拟 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）和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 situ AOD estimation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（地面估算 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）的数据来源都不同是吗？</a:t>
            </a:r>
            <a:endParaRPr lang="zh-CN" altLang="en-US" sz="1600" b="1" i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9890" y="3058160"/>
            <a:ext cx="8610600" cy="23749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8355" y="198438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不是已经有（填补缺口的卫星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）了吗，为什么还要（重采样的数值模拟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？</a:t>
            </a:r>
            <a:endParaRPr lang="zh-CN" altLang="en-US" sz="1600" b="1" i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5280" y="1336040"/>
            <a:ext cx="8782050" cy="5016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348355" y="198438"/>
            <a:ext cx="5080000" cy="829945"/>
          </a:xfrm>
          <a:prstGeom prst="rect">
            <a:avLst/>
          </a:prstGeom>
        </p:spPr>
        <p:txBody>
          <a:bodyPr>
            <a:spAutoFit/>
          </a:bodyPr>
          <a:p>
            <a:pPr marL="0" indent="0"/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不是已经有（填补缺口的卫星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）（重采样的数值模拟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）了吗，为什么还要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 situ AOD estimation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（地面估算</a:t>
            </a:r>
            <a:r>
              <a:rPr lang="en-US" altLang="zh-CN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AOD</a:t>
            </a:r>
            <a:r>
              <a:rPr lang="zh-CN" altLang="en-US" sz="1600" b="1" i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）？</a:t>
            </a:r>
            <a:endParaRPr lang="zh-CN" altLang="en-US" sz="1600" b="1" i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9675" y="1113155"/>
            <a:ext cx="6816725" cy="502856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2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441_1*f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"/>
</p:tagLst>
</file>

<file path=ppt/tags/tag13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14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15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16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17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18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19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21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22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23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24.xml><?xml version="1.0" encoding="utf-8"?>
<p:tagLst xmlns:p="http://schemas.openxmlformats.org/presentationml/2006/main">
  <p:tag name="commondata" val="eyJoZGlkIjoiNmVlYjdjMDI5ZGY2NGEyYzg2YjE5OTBhOTI0MzJlODEifQ==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6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7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8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1_1*a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1F24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</Words>
  <Application>WPS 演示</Application>
  <PresentationFormat>宽屏</PresentationFormat>
  <Paragraphs>133</Paragraphs>
  <Slides>34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黑体</vt:lpstr>
      <vt:lpstr>Times New Roman</vt:lpstr>
      <vt:lpstr>NimbusRomNo9L-Regu</vt:lpstr>
      <vt:lpstr>ESRI AMFM Electric</vt:lpstr>
      <vt:lpstr>Arial Unicode MS</vt:lpstr>
      <vt:lpstr>等线</vt:lpstr>
      <vt:lpstr>Calibri</vt:lpstr>
      <vt:lpstr>等线 Light</vt:lpstr>
      <vt:lpstr>Calibri Light</vt:lpstr>
      <vt:lpstr>Office Theme</vt:lpstr>
      <vt:lpstr>PowerPoint 演示文稿</vt:lpstr>
      <vt:lpstr>PowerPoint 演示文稿</vt:lpstr>
      <vt:lpstr>Synergistic data fusion of multimodal AOD and air quality data  for near real-time full coverage air pollution assessment  </vt:lpstr>
      <vt:lpstr>背景和动机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数据集</vt:lpstr>
      <vt:lpstr>开展实验</vt:lpstr>
      <vt:lpstr>开展实验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peaterq</dc:creator>
  <cp:lastModifiedBy>剑舞</cp:lastModifiedBy>
  <cp:revision>576</cp:revision>
  <dcterms:created xsi:type="dcterms:W3CDTF">2019-06-09T06:58:00Z</dcterms:created>
  <dcterms:modified xsi:type="dcterms:W3CDTF">2025-03-26T03:50:33Z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160C25CE38C146689505DEF66EFC51F9_12</vt:lpwstr>
  </property>
  <property fmtid="{D5CDD505-2E9C-101B-9397-08002B2CF9AE}" pid="3" name="KSOProductBuildVer">
    <vt:lpwstr>2052-12.1.0.20305</vt:lpwstr>
  </property>
</Properties>
</file>